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1214" r:id="rId2"/>
    <p:sldId id="1205" r:id="rId3"/>
    <p:sldId id="1093" r:id="rId4"/>
    <p:sldId id="1164" r:id="rId5"/>
    <p:sldId id="1165" r:id="rId6"/>
    <p:sldId id="1166" r:id="rId7"/>
    <p:sldId id="1167" r:id="rId8"/>
    <p:sldId id="1168" r:id="rId9"/>
    <p:sldId id="1172" r:id="rId10"/>
    <p:sldId id="1170" r:id="rId11"/>
    <p:sldId id="1171" r:id="rId12"/>
    <p:sldId id="1208" r:id="rId13"/>
    <p:sldId id="1177" r:id="rId14"/>
    <p:sldId id="1178" r:id="rId15"/>
    <p:sldId id="1173" r:id="rId16"/>
    <p:sldId id="1176" r:id="rId17"/>
    <p:sldId id="1179" r:id="rId18"/>
    <p:sldId id="1180" r:id="rId19"/>
    <p:sldId id="1185" r:id="rId20"/>
    <p:sldId id="1181" r:id="rId21"/>
    <p:sldId id="1182" r:id="rId22"/>
    <p:sldId id="1183" r:id="rId23"/>
    <p:sldId id="1184" r:id="rId24"/>
    <p:sldId id="1187" r:id="rId25"/>
    <p:sldId id="1215" r:id="rId26"/>
    <p:sldId id="1213" r:id="rId27"/>
  </p:sldIdLst>
  <p:sldSz cx="9144000" cy="5143500" type="screen16x9"/>
  <p:notesSz cx="7772400" cy="14173200"/>
  <p:defaultTextStyle>
    <a:defPPr>
      <a:defRPr lang="en-US"/>
    </a:defPPr>
    <a:lvl1pPr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1pPr>
    <a:lvl2pPr marL="408194"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2pPr>
    <a:lvl3pPr marL="816388"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3pPr>
    <a:lvl4pPr marL="1224582"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4pPr>
    <a:lvl5pPr marL="1632776"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5pPr>
    <a:lvl6pPr marL="2040969"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6pPr>
    <a:lvl7pPr marL="2449163"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7pPr>
    <a:lvl8pPr marL="2857357"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8pPr>
    <a:lvl9pPr marL="3265551"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4461" userDrawn="1">
          <p15:clr>
            <a:srgbClr val="A4A3A4"/>
          </p15:clr>
        </p15:guide>
        <p15:guide id="2"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hiddenSlides="1"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F2E4"/>
    <a:srgbClr val="FFC000"/>
    <a:srgbClr val="3A4E58"/>
    <a:srgbClr val="D8E156"/>
    <a:srgbClr val="E4DDD2"/>
    <a:srgbClr val="C5DBC3"/>
    <a:srgbClr val="3DA8C9"/>
    <a:srgbClr val="D5C8CE"/>
    <a:srgbClr val="919191"/>
    <a:srgbClr val="00B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3" autoAdjust="0"/>
    <p:restoredTop sz="90092" autoAdjust="0"/>
  </p:normalViewPr>
  <p:slideViewPr>
    <p:cSldViewPr>
      <p:cViewPr varScale="1">
        <p:scale>
          <a:sx n="123" d="100"/>
          <a:sy n="123" d="100"/>
        </p:scale>
        <p:origin x="627" y="54"/>
      </p:cViewPr>
      <p:guideLst>
        <p:guide orient="horz" pos="1620"/>
        <p:guide pos="2880"/>
      </p:guideLst>
    </p:cSldViewPr>
  </p:slideViewPr>
  <p:outlineViewPr>
    <p:cViewPr>
      <p:scale>
        <a:sx n="33" d="100"/>
        <a:sy n="33" d="100"/>
      </p:scale>
      <p:origin x="0" y="9552"/>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264" d="100"/>
          <a:sy n="264" d="100"/>
        </p:scale>
        <p:origin x="6976" y="168"/>
      </p:cViewPr>
      <p:guideLst>
        <p:guide orient="horz" pos="4461"/>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808038" y="911225"/>
            <a:ext cx="9410701" cy="52943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85040" y="6736141"/>
            <a:ext cx="6695438" cy="6373587"/>
          </a:xfrm>
          <a:prstGeom prst="rect">
            <a:avLst/>
          </a:prstGeom>
          <a:noFill/>
          <a:ln w="12700">
            <a:noFill/>
            <a:miter lim="800000"/>
            <a:headEnd/>
            <a:tailEnd/>
          </a:ln>
          <a:effectLst/>
        </p:spPr>
        <p:txBody>
          <a:bodyPr vert="horz" wrap="square" lIns="123980" tIns="60900" rIns="123980" bIns="60900"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000" kern="1200">
        <a:solidFill>
          <a:schemeClr val="tx1"/>
        </a:solidFill>
        <a:latin typeface="Arial" pitchFamily="-65" charset="0"/>
        <a:ea typeface="ＭＳ Ｐゴシック" charset="-128"/>
        <a:cs typeface="ＭＳ Ｐゴシック" charset="-128"/>
      </a:defRPr>
    </a:lvl1pPr>
    <a:lvl2pPr marL="32004000" indent="-32004000"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2pPr>
    <a:lvl3pPr marL="816388"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3pPr>
    <a:lvl4pPr marL="1224582"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4pPr>
    <a:lvl5pPr marL="1632776"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5pPr>
    <a:lvl6pPr marL="2040969" algn="l" defTabSz="408194" rtl="0" eaLnBrk="1" latinLnBrk="0" hangingPunct="1">
      <a:defRPr sz="1125" kern="1200">
        <a:solidFill>
          <a:schemeClr val="tx1"/>
        </a:solidFill>
        <a:latin typeface="+mn-lt"/>
        <a:ea typeface="+mn-ea"/>
        <a:cs typeface="+mn-cs"/>
      </a:defRPr>
    </a:lvl6pPr>
    <a:lvl7pPr marL="2449163" algn="l" defTabSz="408194" rtl="0" eaLnBrk="1" latinLnBrk="0" hangingPunct="1">
      <a:defRPr sz="1125" kern="1200">
        <a:solidFill>
          <a:schemeClr val="tx1"/>
        </a:solidFill>
        <a:latin typeface="+mn-lt"/>
        <a:ea typeface="+mn-ea"/>
        <a:cs typeface="+mn-cs"/>
      </a:defRPr>
    </a:lvl7pPr>
    <a:lvl8pPr marL="2857357" algn="l" defTabSz="408194" rtl="0" eaLnBrk="1" latinLnBrk="0" hangingPunct="1">
      <a:defRPr sz="1125" kern="1200">
        <a:solidFill>
          <a:schemeClr val="tx1"/>
        </a:solidFill>
        <a:latin typeface="+mn-lt"/>
        <a:ea typeface="+mn-ea"/>
        <a:cs typeface="+mn-cs"/>
      </a:defRPr>
    </a:lvl8pPr>
    <a:lvl9pPr marL="3265551" algn="l" defTabSz="408194" rtl="0" eaLnBrk="1" latinLnBrk="0" hangingPunct="1">
      <a:defRPr sz="112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8393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Rectangle 2"/>
          <p:cNvSpPr>
            <a:spLocks noGrp="1" noRot="1" noChangeAspect="1" noChangeArrowheads="1"/>
          </p:cNvSpPr>
          <p:nvPr>
            <p:ph type="sldImg"/>
          </p:nvPr>
        </p:nvSpPr>
        <p:spPr bwMode="auto">
          <a:xfrm>
            <a:off x="-788988" y="955675"/>
            <a:ext cx="9883776" cy="5561013"/>
          </a:xfrm>
          <a:prstGeom prst="rect">
            <a:avLst/>
          </a:prstGeom>
          <a:solidFill>
            <a:srgbClr val="FFFFFF"/>
          </a:solidFill>
          <a:ln>
            <a:solidFill>
              <a:srgbClr val="000000"/>
            </a:solidFill>
            <a:miter lim="800000"/>
            <a:headEnd/>
            <a:tailEnd/>
          </a:ln>
        </p:spPr>
      </p:sp>
      <p:sp>
        <p:nvSpPr>
          <p:cNvPr id="1969155" name="Rectangle 3"/>
          <p:cNvSpPr>
            <a:spLocks noGrp="1" noChangeArrowheads="1"/>
          </p:cNvSpPr>
          <p:nvPr>
            <p:ph type="body" idx="1"/>
          </p:nvPr>
        </p:nvSpPr>
        <p:spPr bwMode="auto">
          <a:xfrm>
            <a:off x="624042" y="7067870"/>
            <a:ext cx="7143674" cy="6697346"/>
          </a:xfrm>
          <a:prstGeom prst="rect">
            <a:avLst/>
          </a:prstGeom>
          <a:solidFill>
            <a:srgbClr val="FFFFFF"/>
          </a:solidFill>
          <a:ln>
            <a:solidFill>
              <a:srgbClr val="000000"/>
            </a:solidFill>
            <a:miter lim="800000"/>
            <a:headEnd/>
            <a:tailEnd/>
          </a:ln>
        </p:spPr>
        <p:txBody>
          <a:bodyPr lIns="132537" tIns="66266" rIns="132537" bIns="66266">
            <a:prstTxWarp prst="textNoShape">
              <a:avLst/>
            </a:prstTxWarp>
          </a:bodyPr>
          <a:lstStyle/>
          <a:p>
            <a:endParaRPr lang="en-US"/>
          </a:p>
        </p:txBody>
      </p:sp>
    </p:spTree>
    <p:extLst>
      <p:ext uri="{BB962C8B-B14F-4D97-AF65-F5344CB8AC3E}">
        <p14:creationId xmlns:p14="http://schemas.microsoft.com/office/powerpoint/2010/main" val="108384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7304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1617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207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p:cNvSpPr>
          <p:nvPr>
            <p:ph type="sldImg"/>
          </p:nvPr>
        </p:nvSpPr>
        <p:spPr>
          <a:xfrm>
            <a:off x="-839788" y="1046163"/>
            <a:ext cx="9271001" cy="5216525"/>
          </a:xfrm>
          <a:solidFill>
            <a:srgbClr val="FFFFFF"/>
          </a:solidFill>
          <a:ln>
            <a:solidFill>
              <a:srgbClr val="000000"/>
            </a:solidFill>
          </a:ln>
        </p:spPr>
      </p:sp>
      <p:sp>
        <p:nvSpPr>
          <p:cNvPr id="28675" name="Rectangle 3"/>
          <p:cNvSpPr>
            <a:spLocks noGrp="1" noChangeArrowheads="1"/>
          </p:cNvSpPr>
          <p:nvPr>
            <p:ph type="body" idx="1"/>
          </p:nvPr>
        </p:nvSpPr>
        <p:spPr>
          <a:solidFill>
            <a:srgbClr val="FFFFFF"/>
          </a:solidFill>
          <a:ln>
            <a:solidFill>
              <a:srgbClr val="000000"/>
            </a:solidFill>
          </a:ln>
        </p:spPr>
        <p:txBody>
          <a:bodyPr lIns="123333" tIns="61667" rIns="123333" bIns="61667"/>
          <a:lstStyle/>
          <a:p>
            <a:endParaRPr lang="en-US"/>
          </a:p>
        </p:txBody>
      </p:sp>
    </p:spTree>
    <p:extLst>
      <p:ext uri="{BB962C8B-B14F-4D97-AF65-F5344CB8AC3E}">
        <p14:creationId xmlns:p14="http://schemas.microsoft.com/office/powerpoint/2010/main" val="3241038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7060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242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1046163"/>
            <a:ext cx="9271001" cy="52165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lIns="122850" tIns="61424" rIns="122850" bIns="61424"/>
          <a:lstStyle/>
          <a:p>
            <a:fld id="{EF97FDFF-7B9F-7D4D-BFC0-AAD1F3D3D3CB}" type="slidenum">
              <a:rPr lang="en-US" smtClean="0"/>
              <a:pPr/>
              <a:t>17</a:t>
            </a:fld>
            <a:endParaRPr lang="en-US"/>
          </a:p>
        </p:txBody>
      </p:sp>
    </p:spTree>
    <p:extLst>
      <p:ext uri="{BB962C8B-B14F-4D97-AF65-F5344CB8AC3E}">
        <p14:creationId xmlns:p14="http://schemas.microsoft.com/office/powerpoint/2010/main" val="300651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1046163"/>
            <a:ext cx="9271001" cy="52165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lIns="122850" tIns="61424" rIns="122850" bIns="61424"/>
          <a:lstStyle/>
          <a:p>
            <a:fld id="{EF97FDFF-7B9F-7D4D-BFC0-AAD1F3D3D3CB}" type="slidenum">
              <a:rPr lang="en-US" smtClean="0"/>
              <a:pPr/>
              <a:t>18</a:t>
            </a:fld>
            <a:endParaRPr lang="en-US"/>
          </a:p>
        </p:txBody>
      </p:sp>
    </p:spTree>
    <p:extLst>
      <p:ext uri="{BB962C8B-B14F-4D97-AF65-F5344CB8AC3E}">
        <p14:creationId xmlns:p14="http://schemas.microsoft.com/office/powerpoint/2010/main" val="1833038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996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970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1046163"/>
            <a:ext cx="9271001" cy="5216525"/>
          </a:xfrm>
        </p:spPr>
      </p:sp>
      <p:sp>
        <p:nvSpPr>
          <p:cNvPr id="3" name="Notes Placeholder 2"/>
          <p:cNvSpPr>
            <a:spLocks noGrp="1"/>
          </p:cNvSpPr>
          <p:nvPr>
            <p:ph type="body" idx="1"/>
          </p:nvPr>
        </p:nvSpPr>
        <p:spPr/>
        <p:txBody>
          <a:bodyPr>
            <a:normAutofit/>
          </a:bodyPr>
          <a:lstStyle/>
          <a:p>
            <a:r>
              <a:rPr lang="en-US" dirty="0"/>
              <a:t>Save $</a:t>
            </a:r>
            <a:r>
              <a:rPr lang="en-US" dirty="0" err="1"/>
              <a:t>ra</a:t>
            </a:r>
            <a:r>
              <a:rPr lang="en-US" dirty="0"/>
              <a:t> on the stack</a:t>
            </a:r>
          </a:p>
        </p:txBody>
      </p:sp>
      <p:sp>
        <p:nvSpPr>
          <p:cNvPr id="4" name="Slide Number Placeholder 3"/>
          <p:cNvSpPr>
            <a:spLocks noGrp="1"/>
          </p:cNvSpPr>
          <p:nvPr>
            <p:ph type="sldNum" sz="quarter" idx="10"/>
          </p:nvPr>
        </p:nvSpPr>
        <p:spPr/>
        <p:txBody>
          <a:bodyPr lIns="122850" tIns="61424" rIns="122850" bIns="61424"/>
          <a:lstStyle/>
          <a:p>
            <a:fld id="{EF97FDFF-7B9F-7D4D-BFC0-AAD1F3D3D3CB}" type="slidenum">
              <a:rPr lang="en-US" smtClean="0"/>
              <a:pPr/>
              <a:t>20</a:t>
            </a:fld>
            <a:endParaRPr lang="en-US"/>
          </a:p>
        </p:txBody>
      </p:sp>
    </p:spTree>
    <p:extLst>
      <p:ext uri="{BB962C8B-B14F-4D97-AF65-F5344CB8AC3E}">
        <p14:creationId xmlns:p14="http://schemas.microsoft.com/office/powerpoint/2010/main" val="3733855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6" name="Rectangle 2"/>
          <p:cNvSpPr>
            <a:spLocks noGrp="1" noRot="1" noChangeAspect="1" noChangeArrowheads="1"/>
          </p:cNvSpPr>
          <p:nvPr>
            <p:ph type="sldImg"/>
          </p:nvPr>
        </p:nvSpPr>
        <p:spPr bwMode="auto">
          <a:xfrm>
            <a:off x="-811213" y="911225"/>
            <a:ext cx="9409113" cy="5294313"/>
          </a:xfrm>
          <a:prstGeom prst="rect">
            <a:avLst/>
          </a:prstGeom>
          <a:solidFill>
            <a:srgbClr val="FFFFFF"/>
          </a:solidFill>
          <a:ln>
            <a:solidFill>
              <a:srgbClr val="000000"/>
            </a:solidFill>
            <a:miter lim="800000"/>
            <a:headEnd/>
            <a:tailEnd/>
          </a:ln>
        </p:spPr>
      </p:sp>
      <p:sp>
        <p:nvSpPr>
          <p:cNvPr id="1977347" name="Rectangle 3"/>
          <p:cNvSpPr>
            <a:spLocks noGrp="1" noChangeArrowheads="1"/>
          </p:cNvSpPr>
          <p:nvPr>
            <p:ph type="body" idx="1"/>
          </p:nvPr>
        </p:nvSpPr>
        <p:spPr bwMode="auto">
          <a:xfrm>
            <a:off x="585039" y="6731308"/>
            <a:ext cx="6697194" cy="6378423"/>
          </a:xfrm>
          <a:prstGeom prst="rect">
            <a:avLst/>
          </a:prstGeom>
          <a:solidFill>
            <a:srgbClr val="FFFFFF"/>
          </a:solidFill>
          <a:ln>
            <a:solidFill>
              <a:srgbClr val="000000"/>
            </a:solidFill>
            <a:miter lim="800000"/>
            <a:headEnd/>
            <a:tailEnd/>
          </a:ln>
        </p:spPr>
        <p:txBody>
          <a:bodyPr lIns="125378" tIns="62689" rIns="125378" bIns="62689">
            <a:prstTxWarp prst="textNoShape">
              <a:avLst/>
            </a:prstTxWarp>
          </a:bodyPr>
          <a:lstStyle/>
          <a:p>
            <a:endParaRPr lang="en-US"/>
          </a:p>
        </p:txBody>
      </p:sp>
    </p:spTree>
    <p:extLst>
      <p:ext uri="{BB962C8B-B14F-4D97-AF65-F5344CB8AC3E}">
        <p14:creationId xmlns:p14="http://schemas.microsoft.com/office/powerpoint/2010/main" val="498916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Rectangle 2"/>
          <p:cNvSpPr>
            <a:spLocks noGrp="1" noRot="1" noChangeAspect="1" noChangeArrowheads="1"/>
          </p:cNvSpPr>
          <p:nvPr>
            <p:ph type="sldImg"/>
          </p:nvPr>
        </p:nvSpPr>
        <p:spPr bwMode="auto">
          <a:xfrm>
            <a:off x="-811213" y="911225"/>
            <a:ext cx="9409113" cy="5294313"/>
          </a:xfrm>
          <a:prstGeom prst="rect">
            <a:avLst/>
          </a:prstGeom>
          <a:solidFill>
            <a:srgbClr val="FFFFFF"/>
          </a:solidFill>
          <a:ln>
            <a:solidFill>
              <a:srgbClr val="000000"/>
            </a:solidFill>
            <a:miter lim="800000"/>
            <a:headEnd/>
            <a:tailEnd/>
          </a:ln>
        </p:spPr>
      </p:sp>
      <p:sp>
        <p:nvSpPr>
          <p:cNvPr id="2009091" name="Rectangle 3"/>
          <p:cNvSpPr>
            <a:spLocks noGrp="1" noChangeArrowheads="1"/>
          </p:cNvSpPr>
          <p:nvPr>
            <p:ph type="body" idx="1"/>
          </p:nvPr>
        </p:nvSpPr>
        <p:spPr bwMode="auto">
          <a:xfrm>
            <a:off x="585039" y="6731308"/>
            <a:ext cx="6697194" cy="6378423"/>
          </a:xfrm>
          <a:prstGeom prst="rect">
            <a:avLst/>
          </a:prstGeom>
          <a:solidFill>
            <a:srgbClr val="FFFFFF"/>
          </a:solidFill>
          <a:ln>
            <a:solidFill>
              <a:srgbClr val="000000"/>
            </a:solidFill>
            <a:miter lim="800000"/>
            <a:headEnd/>
            <a:tailEnd/>
          </a:ln>
        </p:spPr>
        <p:txBody>
          <a:bodyPr lIns="125378" tIns="62689" rIns="125378" bIns="62689">
            <a:prstTxWarp prst="textNoShape">
              <a:avLst/>
            </a:prstTxWarp>
          </a:bodyPr>
          <a:lstStyle/>
          <a:p>
            <a:endParaRPr lang="en-US"/>
          </a:p>
        </p:txBody>
      </p:sp>
    </p:spTree>
    <p:extLst>
      <p:ext uri="{BB962C8B-B14F-4D97-AF65-F5344CB8AC3E}">
        <p14:creationId xmlns:p14="http://schemas.microsoft.com/office/powerpoint/2010/main" val="4090384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001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664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L10 Function Calls… Which one is False?</a:t>
            </a:r>
          </a:p>
          <a:p>
            <a:r>
              <a:rPr lang="en-US"/>
              <a:t>https://www.polleverywhere.com/multiple_choice_polls/tYPQU8gcUkir0Aslx441l?state=opened&amp;flow=Default&amp;onscreen=persist</a:t>
            </a:r>
          </a:p>
        </p:txBody>
      </p:sp>
    </p:spTree>
    <p:extLst>
      <p:ext uri="{BB962C8B-B14F-4D97-AF65-F5344CB8AC3E}">
        <p14:creationId xmlns:p14="http://schemas.microsoft.com/office/powerpoint/2010/main" val="2105310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kernel has a register footprint</a:t>
            </a:r>
          </a:p>
          <a:p>
            <a:r>
              <a:rPr lang="en-US" dirty="0"/>
              <a:t>And note that register</a:t>
            </a:r>
            <a:r>
              <a:rPr lang="en-US" baseline="0" dirty="0"/>
              <a:t> use can be optimized better than I did before</a:t>
            </a:r>
            <a:endParaRPr lang="en-US" dirty="0"/>
          </a:p>
        </p:txBody>
      </p:sp>
    </p:spTree>
    <p:extLst>
      <p:ext uri="{BB962C8B-B14F-4D97-AF65-F5344CB8AC3E}">
        <p14:creationId xmlns:p14="http://schemas.microsoft.com/office/powerpoint/2010/main" val="241130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2155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Rot="1" noChangeAspect="1" noChangeArrowheads="1"/>
          </p:cNvSpPr>
          <p:nvPr>
            <p:ph type="sldImg"/>
          </p:nvPr>
        </p:nvSpPr>
        <p:spPr bwMode="auto">
          <a:xfrm>
            <a:off x="-788988" y="955675"/>
            <a:ext cx="9883776" cy="5561013"/>
          </a:xfrm>
          <a:prstGeom prst="rect">
            <a:avLst/>
          </a:prstGeom>
          <a:solidFill>
            <a:srgbClr val="FFFFFF"/>
          </a:solidFill>
          <a:ln>
            <a:solidFill>
              <a:srgbClr val="000000"/>
            </a:solidFill>
            <a:miter lim="800000"/>
            <a:headEnd/>
            <a:tailEnd/>
          </a:ln>
        </p:spPr>
      </p:sp>
      <p:sp>
        <p:nvSpPr>
          <p:cNvPr id="1958915" name="Rectangle 3"/>
          <p:cNvSpPr>
            <a:spLocks noGrp="1" noChangeArrowheads="1"/>
          </p:cNvSpPr>
          <p:nvPr>
            <p:ph type="body" idx="1"/>
          </p:nvPr>
        </p:nvSpPr>
        <p:spPr bwMode="auto">
          <a:xfrm>
            <a:off x="624042" y="7067870"/>
            <a:ext cx="7143674" cy="6697346"/>
          </a:xfrm>
          <a:prstGeom prst="rect">
            <a:avLst/>
          </a:prstGeom>
          <a:solidFill>
            <a:srgbClr val="FFFFFF"/>
          </a:solidFill>
          <a:ln>
            <a:solidFill>
              <a:srgbClr val="000000"/>
            </a:solidFill>
            <a:miter lim="800000"/>
            <a:headEnd/>
            <a:tailEnd/>
          </a:ln>
        </p:spPr>
        <p:txBody>
          <a:bodyPr lIns="132537" tIns="66266" rIns="132537" bIns="66266">
            <a:prstTxWarp prst="textNoShape">
              <a:avLst/>
            </a:prstTxWarp>
          </a:bodyPr>
          <a:lstStyle/>
          <a:p>
            <a:endParaRPr lang="en-US"/>
          </a:p>
        </p:txBody>
      </p:sp>
    </p:spTree>
    <p:extLst>
      <p:ext uri="{BB962C8B-B14F-4D97-AF65-F5344CB8AC3E}">
        <p14:creationId xmlns:p14="http://schemas.microsoft.com/office/powerpoint/2010/main" val="363443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3897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3913" y="1095375"/>
            <a:ext cx="9745663" cy="5483225"/>
          </a:xfrm>
        </p:spPr>
      </p:sp>
      <p:sp>
        <p:nvSpPr>
          <p:cNvPr id="3" name="Notes Placeholder 2"/>
          <p:cNvSpPr>
            <a:spLocks noGrp="1"/>
          </p:cNvSpPr>
          <p:nvPr>
            <p:ph type="body" idx="1"/>
          </p:nvPr>
        </p:nvSpPr>
        <p:spPr/>
        <p:txBody>
          <a:bodyPr/>
          <a:lstStyle/>
          <a:p>
            <a:r>
              <a:rPr lang="en-US" dirty="0"/>
              <a:t>$at – assembler temporary</a:t>
            </a:r>
            <a:r>
              <a:rPr lang="en-US" baseline="0" dirty="0"/>
              <a:t> register, used for pseudo instructions</a:t>
            </a:r>
            <a:endParaRPr lang="en-US" dirty="0"/>
          </a:p>
        </p:txBody>
      </p:sp>
      <p:sp>
        <p:nvSpPr>
          <p:cNvPr id="4" name="Slide Number Placeholder 3"/>
          <p:cNvSpPr>
            <a:spLocks noGrp="1"/>
          </p:cNvSpPr>
          <p:nvPr>
            <p:ph type="sldNum" sz="quarter" idx="10"/>
          </p:nvPr>
        </p:nvSpPr>
        <p:spPr/>
        <p:txBody>
          <a:bodyPr lIns="129865" tIns="64932" rIns="129865" bIns="64932"/>
          <a:lstStyle/>
          <a:p>
            <a:fld id="{EF97FDFF-7B9F-7D4D-BFC0-AAD1F3D3D3CB}" type="slidenum">
              <a:rPr lang="en-US" smtClean="0"/>
              <a:pPr/>
              <a:t>6</a:t>
            </a:fld>
            <a:endParaRPr lang="en-US"/>
          </a:p>
        </p:txBody>
      </p:sp>
    </p:spTree>
    <p:extLst>
      <p:ext uri="{BB962C8B-B14F-4D97-AF65-F5344CB8AC3E}">
        <p14:creationId xmlns:p14="http://schemas.microsoft.com/office/powerpoint/2010/main" val="2115423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Rot="1" noChangeAspect="1" noChangeArrowheads="1"/>
          </p:cNvSpPr>
          <p:nvPr>
            <p:ph type="sldImg"/>
          </p:nvPr>
        </p:nvSpPr>
        <p:spPr bwMode="auto">
          <a:xfrm>
            <a:off x="-788988" y="955675"/>
            <a:ext cx="9883776" cy="5561013"/>
          </a:xfrm>
          <a:prstGeom prst="rect">
            <a:avLst/>
          </a:prstGeom>
          <a:solidFill>
            <a:srgbClr val="FFFFFF"/>
          </a:solidFill>
          <a:ln>
            <a:solidFill>
              <a:srgbClr val="000000"/>
            </a:solidFill>
            <a:miter lim="800000"/>
            <a:headEnd/>
            <a:tailEnd/>
          </a:ln>
        </p:spPr>
      </p:sp>
      <p:sp>
        <p:nvSpPr>
          <p:cNvPr id="1963011" name="Rectangle 3"/>
          <p:cNvSpPr>
            <a:spLocks noGrp="1" noChangeArrowheads="1"/>
          </p:cNvSpPr>
          <p:nvPr>
            <p:ph type="body" idx="1"/>
          </p:nvPr>
        </p:nvSpPr>
        <p:spPr bwMode="auto">
          <a:xfrm>
            <a:off x="624042" y="7067870"/>
            <a:ext cx="7143674" cy="6697346"/>
          </a:xfrm>
          <a:prstGeom prst="rect">
            <a:avLst/>
          </a:prstGeom>
          <a:solidFill>
            <a:srgbClr val="FFFFFF"/>
          </a:solidFill>
          <a:ln>
            <a:solidFill>
              <a:srgbClr val="000000"/>
            </a:solidFill>
            <a:miter lim="800000"/>
            <a:headEnd/>
            <a:tailEnd/>
          </a:ln>
        </p:spPr>
        <p:txBody>
          <a:bodyPr lIns="132537" tIns="66266" rIns="132537" bIns="66266">
            <a:prstTxWarp prst="textNoShape">
              <a:avLst/>
            </a:prstTxWarp>
          </a:bodyPr>
          <a:lstStyle/>
          <a:p>
            <a:endParaRPr lang="en-US"/>
          </a:p>
        </p:txBody>
      </p:sp>
    </p:spTree>
    <p:extLst>
      <p:ext uri="{BB962C8B-B14F-4D97-AF65-F5344CB8AC3E}">
        <p14:creationId xmlns:p14="http://schemas.microsoft.com/office/powerpoint/2010/main" val="399427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Rectangle 2"/>
          <p:cNvSpPr>
            <a:spLocks noGrp="1" noRot="1" noChangeAspect="1" noChangeArrowheads="1"/>
          </p:cNvSpPr>
          <p:nvPr>
            <p:ph type="sldImg"/>
          </p:nvPr>
        </p:nvSpPr>
        <p:spPr bwMode="auto">
          <a:xfrm>
            <a:off x="-788988" y="955675"/>
            <a:ext cx="9883776" cy="5561013"/>
          </a:xfrm>
          <a:prstGeom prst="rect">
            <a:avLst/>
          </a:prstGeom>
          <a:solidFill>
            <a:srgbClr val="FFFFFF"/>
          </a:solidFill>
          <a:ln>
            <a:solidFill>
              <a:srgbClr val="000000"/>
            </a:solidFill>
            <a:miter lim="800000"/>
            <a:headEnd/>
            <a:tailEnd/>
          </a:ln>
        </p:spPr>
      </p:sp>
      <p:sp>
        <p:nvSpPr>
          <p:cNvPr id="1965059" name="Rectangle 3"/>
          <p:cNvSpPr>
            <a:spLocks noGrp="1" noChangeArrowheads="1"/>
          </p:cNvSpPr>
          <p:nvPr>
            <p:ph type="body" idx="1"/>
          </p:nvPr>
        </p:nvSpPr>
        <p:spPr bwMode="auto">
          <a:xfrm>
            <a:off x="624042" y="7067870"/>
            <a:ext cx="7143674" cy="6697346"/>
          </a:xfrm>
          <a:prstGeom prst="rect">
            <a:avLst/>
          </a:prstGeom>
          <a:solidFill>
            <a:srgbClr val="FFFFFF"/>
          </a:solidFill>
          <a:ln>
            <a:solidFill>
              <a:srgbClr val="000000"/>
            </a:solidFill>
            <a:miter lim="800000"/>
            <a:headEnd/>
            <a:tailEnd/>
          </a:ln>
        </p:spPr>
        <p:txBody>
          <a:bodyPr lIns="132537" tIns="66266" rIns="132537" bIns="66266">
            <a:prstTxWarp prst="textNoShape">
              <a:avLst/>
            </a:prstTxWarp>
          </a:bodyPr>
          <a:lstStyle/>
          <a:p>
            <a:endParaRPr lang="en-US"/>
          </a:p>
        </p:txBody>
      </p:sp>
    </p:spTree>
    <p:extLst>
      <p:ext uri="{BB962C8B-B14F-4D97-AF65-F5344CB8AC3E}">
        <p14:creationId xmlns:p14="http://schemas.microsoft.com/office/powerpoint/2010/main" val="97823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Rectangle 2"/>
          <p:cNvSpPr>
            <a:spLocks noGrp="1" noRot="1" noChangeAspect="1" noChangeArrowheads="1"/>
          </p:cNvSpPr>
          <p:nvPr>
            <p:ph type="sldImg"/>
          </p:nvPr>
        </p:nvSpPr>
        <p:spPr bwMode="auto">
          <a:xfrm>
            <a:off x="-788988" y="955675"/>
            <a:ext cx="9883776" cy="5561013"/>
          </a:xfrm>
          <a:prstGeom prst="rect">
            <a:avLst/>
          </a:prstGeom>
          <a:solidFill>
            <a:srgbClr val="FFFFFF"/>
          </a:solidFill>
          <a:ln>
            <a:solidFill>
              <a:srgbClr val="000000"/>
            </a:solidFill>
            <a:miter lim="800000"/>
            <a:headEnd/>
            <a:tailEnd/>
          </a:ln>
        </p:spPr>
      </p:sp>
      <p:sp>
        <p:nvSpPr>
          <p:cNvPr id="1965059" name="Rectangle 3"/>
          <p:cNvSpPr>
            <a:spLocks noGrp="1" noChangeArrowheads="1"/>
          </p:cNvSpPr>
          <p:nvPr>
            <p:ph type="body" idx="1"/>
          </p:nvPr>
        </p:nvSpPr>
        <p:spPr bwMode="auto">
          <a:xfrm>
            <a:off x="624042" y="7067870"/>
            <a:ext cx="7143674" cy="6697346"/>
          </a:xfrm>
          <a:prstGeom prst="rect">
            <a:avLst/>
          </a:prstGeom>
          <a:solidFill>
            <a:srgbClr val="FFFFFF"/>
          </a:solidFill>
          <a:ln>
            <a:solidFill>
              <a:srgbClr val="000000"/>
            </a:solidFill>
            <a:miter lim="800000"/>
            <a:headEnd/>
            <a:tailEnd/>
          </a:ln>
        </p:spPr>
        <p:txBody>
          <a:bodyPr lIns="132537" tIns="66266" rIns="132537" bIns="66266">
            <a:prstTxWarp prst="textNoShape">
              <a:avLst/>
            </a:prstTxWarp>
          </a:bodyPr>
          <a:lstStyle/>
          <a:p>
            <a:endParaRPr lang="en-US"/>
          </a:p>
        </p:txBody>
      </p:sp>
    </p:spTree>
    <p:extLst>
      <p:ext uri="{BB962C8B-B14F-4D97-AF65-F5344CB8AC3E}">
        <p14:creationId xmlns:p14="http://schemas.microsoft.com/office/powerpoint/2010/main" val="214639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tiff"/><Relationship Id="rId5" Type="http://schemas.openxmlformats.org/officeDocument/2006/relationships/image" Target="../media/image10.jp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tiff"/><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5.png"/><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4.emf"/><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2B1F-DB91-01B0-B7E3-D42A5C0259E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4D7844-0805-7C47-D805-6D34EDFF986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82953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b Title">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2DF9A1AA-6E36-A244-B9C8-150E2F1D41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9" name="Subtitle 8"/>
          <p:cNvSpPr>
            <a:spLocks noGrp="1"/>
          </p:cNvSpPr>
          <p:nvPr>
            <p:ph type="subTitle" idx="1"/>
          </p:nvPr>
        </p:nvSpPr>
        <p:spPr>
          <a:xfrm>
            <a:off x="2743200" y="2125980"/>
            <a:ext cx="5943600" cy="113157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6313" b="1" i="0" cap="none" spc="0">
                <a:ln w="11430"/>
                <a:solidFill>
                  <a:srgbClr val="D0940C"/>
                </a:solidFill>
                <a:effectLst>
                  <a:outerShdw blurRad="50800" dist="39000" dir="5460000" algn="tl">
                    <a:srgbClr val="000000">
                      <a:alpha val="38000"/>
                    </a:srgbClr>
                  </a:outerShdw>
                </a:effectLst>
                <a:latin typeface="18 VAG Rounded Bold   07390" pitchFamily="2" charset="0"/>
              </a:defRPr>
            </a:lvl1pPr>
            <a:lvl2pPr marL="408194" indent="0" algn="ctr">
              <a:buNone/>
            </a:lvl2pPr>
            <a:lvl3pPr marL="816388" indent="0" algn="ctr">
              <a:buNone/>
            </a:lvl3pPr>
            <a:lvl4pPr marL="1224582" indent="0" algn="ctr">
              <a:buNone/>
            </a:lvl4pPr>
            <a:lvl5pPr marL="1632776" indent="0" algn="ctr">
              <a:buNone/>
            </a:lvl5pPr>
            <a:lvl6pPr marL="2040969" indent="0" algn="ctr">
              <a:buNone/>
            </a:lvl6pPr>
            <a:lvl7pPr marL="2449163" indent="0" algn="ctr">
              <a:buNone/>
            </a:lvl7pPr>
            <a:lvl8pPr marL="2857357" indent="0" algn="ctr">
              <a:buNone/>
            </a:lvl8pPr>
            <a:lvl9pPr marL="3265551" indent="0" algn="ctr">
              <a:buNone/>
            </a:lvl9pPr>
          </a:lstStyle>
          <a:p>
            <a:r>
              <a:rPr lang="en-US" dirty="0"/>
              <a:t>Click to edit Master subtitle style</a:t>
            </a:r>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spTree>
    <p:extLst>
      <p:ext uri="{BB962C8B-B14F-4D97-AF65-F5344CB8AC3E}">
        <p14:creationId xmlns:p14="http://schemas.microsoft.com/office/powerpoint/2010/main" val="397985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Lines">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68AA9D09-0281-BC43-ACED-6D4085FEB572}"/>
              </a:ext>
            </a:extLst>
          </p:cNvPr>
          <p:cNvPicPr>
            <a:picLocks noChangeAspect="1"/>
          </p:cNvPicPr>
          <p:nvPr userDrawn="1"/>
        </p:nvPicPr>
        <p:blipFill>
          <a:blip r:embed="rId2"/>
          <a:stretch>
            <a:fillRect/>
          </a:stretch>
        </p:blipFill>
        <p:spPr>
          <a:xfrm>
            <a:off x="-1" y="0"/>
            <a:ext cx="9144000" cy="5143500"/>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019910D7-85CB-0247-9141-23A994520677}"/>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2786063" y="3421167"/>
            <a:ext cx="5867400" cy="5715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5" name="Oval 4">
            <a:extLst>
              <a:ext uri="{FF2B5EF4-FFF2-40B4-BE49-F238E27FC236}">
                <a16:creationId xmlns:a16="http://schemas.microsoft.com/office/drawing/2014/main" id="{62742FAC-A915-9940-B071-1ACD580B8818}"/>
              </a:ext>
            </a:extLst>
          </p:cNvPr>
          <p:cNvSpPr/>
          <p:nvPr userDrawn="1"/>
        </p:nvSpPr>
        <p:spPr>
          <a:xfrm>
            <a:off x="2752726" y="4315976"/>
            <a:ext cx="5934074" cy="35396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2312374" y="1870959"/>
            <a:ext cx="1666875"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Teaching 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7738676" y="1870340"/>
            <a:ext cx="1254124"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Bora </a:t>
            </a:r>
            <a:r>
              <a:rPr lang="en-US" sz="1250" b="1" dirty="0" err="1">
                <a:solidFill>
                  <a:schemeClr val="tx1">
                    <a:lumMod val="50000"/>
                  </a:schemeClr>
                </a:solidFill>
                <a:latin typeface="18 VAG Rounded Bold   07390"/>
              </a:rPr>
              <a:t>Nikolić</a:t>
            </a:r>
            <a:endParaRPr lang="en-US" sz="1250"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4"/>
          <a:srcRect l="14185" t="1842" r="32155" b="47377"/>
          <a:stretch/>
        </p:blipFill>
        <p:spPr bwMode="auto">
          <a:xfrm>
            <a:off x="2634024" y="310798"/>
            <a:ext cx="1023576" cy="126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757" t="8236" r="5233" b="12909"/>
          <a:stretch/>
        </p:blipFill>
        <p:spPr>
          <a:xfrm>
            <a:off x="7890777" y="299829"/>
            <a:ext cx="949920" cy="1278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dirty="0">
                <a:solidFill>
                  <a:schemeClr val="tx1"/>
                </a:solidFill>
                <a:latin typeface="VAGRundschriftD" panose="00000500000000000000" pitchFamily="50" charset="0"/>
              </a:rPr>
              <a:t>Great Ideas</a:t>
            </a:r>
          </a:p>
          <a:p>
            <a:pPr algn="ctr" eaLnBrk="0" hangingPunct="0">
              <a:lnSpc>
                <a:spcPct val="77000"/>
              </a:lnSpc>
            </a:pPr>
            <a:r>
              <a:rPr lang="en-US" sz="2500" b="1" dirty="0">
                <a:solidFill>
                  <a:schemeClr val="tx1"/>
                </a:solidFill>
                <a:latin typeface="VAGRundschriftD" panose="00000500000000000000" pitchFamily="50" charset="0"/>
              </a:rPr>
              <a:t>in</a:t>
            </a:r>
            <a:br>
              <a:rPr lang="en-US" sz="2500" b="1" dirty="0">
                <a:solidFill>
                  <a:schemeClr val="tx1"/>
                </a:solidFill>
                <a:latin typeface="VAGRundschriftD" panose="00000500000000000000" pitchFamily="50" charset="0"/>
              </a:rPr>
            </a:br>
            <a:r>
              <a:rPr lang="en-US" sz="2500" b="1" dirty="0">
                <a:solidFill>
                  <a:schemeClr val="tx1"/>
                </a:solidFill>
                <a:latin typeface="VAGRundschriftD" panose="00000500000000000000" pitchFamily="50" charset="0"/>
              </a:rPr>
              <a:t>Computer Architecture</a:t>
            </a:r>
          </a:p>
          <a:p>
            <a:pPr algn="ctr" eaLnBrk="0" hangingPunct="0">
              <a:lnSpc>
                <a:spcPct val="77000"/>
              </a:lnSpc>
            </a:pPr>
            <a:r>
              <a:rPr lang="en-US" sz="1800" dirty="0">
                <a:solidFill>
                  <a:schemeClr val="tx1">
                    <a:lumMod val="50000"/>
                  </a:schemeClr>
                </a:solidFill>
                <a:latin typeface="VAGRundschriftD" panose="00000500000000000000" pitchFamily="50" charset="0"/>
              </a:rPr>
              <a:t>(a.k.a. Machine Structures)</a:t>
            </a:r>
            <a:endParaRPr lang="en-US" sz="2875" b="1" dirty="0">
              <a:solidFill>
                <a:schemeClr val="bg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6"/>
          <a:stretch>
            <a:fillRect/>
          </a:stretch>
        </p:blipFill>
        <p:spPr>
          <a:xfrm>
            <a:off x="8334212" y="4860074"/>
            <a:ext cx="809788" cy="283426"/>
          </a:xfrm>
          <a:prstGeom prst="rect">
            <a:avLst/>
          </a:prstGeom>
        </p:spPr>
      </p:pic>
      <p:pic>
        <p:nvPicPr>
          <p:cNvPr id="18" name="Picture 17">
            <a:extLst>
              <a:ext uri="{FF2B5EF4-FFF2-40B4-BE49-F238E27FC236}">
                <a16:creationId xmlns:a16="http://schemas.microsoft.com/office/drawing/2014/main" id="{DA07AA5D-B271-D84F-A242-5CBE7971CFF9}"/>
              </a:ext>
            </a:extLst>
          </p:cNvPr>
          <p:cNvPicPr>
            <a:picLocks noChangeAspect="1"/>
          </p:cNvPicPr>
          <p:nvPr userDrawn="1"/>
        </p:nvPicPr>
        <p:blipFill>
          <a:blip r:embed="rId7"/>
          <a:srcRect/>
          <a:stretch/>
        </p:blipFill>
        <p:spPr>
          <a:xfrm>
            <a:off x="76200" y="57150"/>
            <a:ext cx="609600" cy="609600"/>
          </a:xfrm>
          <a:prstGeom prst="rect">
            <a:avLst/>
          </a:prstGeom>
        </p:spPr>
      </p:pic>
      <p:pic>
        <p:nvPicPr>
          <p:cNvPr id="19" name="Picture 18">
            <a:extLst>
              <a:ext uri="{FF2B5EF4-FFF2-40B4-BE49-F238E27FC236}">
                <a16:creationId xmlns:a16="http://schemas.microsoft.com/office/drawing/2014/main" id="{D1A36E3C-0B8E-D148-80CC-68FAAB4D55A7}"/>
              </a:ext>
            </a:extLst>
          </p:cNvPr>
          <p:cNvPicPr>
            <a:picLocks noChangeAspect="1"/>
          </p:cNvPicPr>
          <p:nvPr userDrawn="1"/>
        </p:nvPicPr>
        <p:blipFill>
          <a:blip r:embed="rId8"/>
          <a:stretch>
            <a:fillRect/>
          </a:stretch>
        </p:blipFill>
        <p:spPr>
          <a:xfrm>
            <a:off x="2263606" y="4781550"/>
            <a:ext cx="948506" cy="292100"/>
          </a:xfrm>
          <a:prstGeom prst="rect">
            <a:avLst/>
          </a:prstGeom>
        </p:spPr>
      </p:pic>
      <p:sp>
        <p:nvSpPr>
          <p:cNvPr id="20" name="Rectangle 19">
            <a:extLst>
              <a:ext uri="{FF2B5EF4-FFF2-40B4-BE49-F238E27FC236}">
                <a16:creationId xmlns:a16="http://schemas.microsoft.com/office/drawing/2014/main" id="{06BABD46-61F1-7C48-91F4-12BDB7C8B8CB}"/>
              </a:ext>
            </a:extLst>
          </p:cNvPr>
          <p:cNvSpPr/>
          <p:nvPr userDrawn="1"/>
        </p:nvSpPr>
        <p:spPr>
          <a:xfrm>
            <a:off x="4722796" y="4793218"/>
            <a:ext cx="1982804" cy="369332"/>
          </a:xfrm>
          <a:prstGeom prst="rect">
            <a:avLst/>
          </a:prstGeom>
        </p:spPr>
        <p:txBody>
          <a:bodyPr wrap="square">
            <a:spAutoFit/>
          </a:bodyPr>
          <a:lstStyle/>
          <a:p>
            <a:pPr algn="ctr"/>
            <a:r>
              <a:rPr lang="sr-Latn-RS" sz="1400" b="1" dirty="0">
                <a:solidFill>
                  <a:schemeClr val="tx1"/>
                </a:solidFill>
                <a:latin typeface="Courier" charset="0"/>
                <a:ea typeface="ＭＳ Ｐゴシック" charset="0"/>
                <a:cs typeface="Courier" charset="0"/>
                <a:sym typeface="Courier" charset="0"/>
              </a:rPr>
              <a:t>c</a:t>
            </a:r>
            <a:r>
              <a:rPr lang="en-US" sz="1400" b="1" dirty="0">
                <a:solidFill>
                  <a:schemeClr val="tx1"/>
                </a:solidFill>
                <a:latin typeface="Courier" charset="0"/>
                <a:ea typeface="ＭＳ Ｐゴシック" charset="0"/>
                <a:cs typeface="Courier" charset="0"/>
                <a:sym typeface="Courier" charset="0"/>
              </a:rPr>
              <a:t>s61c</a:t>
            </a:r>
            <a:r>
              <a:rPr lang="sr-Latn-RS" sz="1400" b="1" dirty="0">
                <a:solidFill>
                  <a:schemeClr val="tx1"/>
                </a:solidFill>
                <a:latin typeface="Courier" charset="0"/>
                <a:ea typeface="ＭＳ Ｐゴシック" charset="0"/>
                <a:cs typeface="Courier" charset="0"/>
                <a:sym typeface="Courier" charset="0"/>
              </a:rPr>
              <a:t>.org</a:t>
            </a:r>
            <a:r>
              <a:rPr lang="en-US" sz="1800" b="1" dirty="0">
                <a:solidFill>
                  <a:schemeClr val="tx1"/>
                </a:solidFill>
                <a:latin typeface="Helvetica" charset="0"/>
                <a:ea typeface="ＭＳ Ｐゴシック" charset="0"/>
                <a:cs typeface="Helvetica" charset="0"/>
                <a:sym typeface="Helvetica" charset="0"/>
              </a:rPr>
              <a:t> </a:t>
            </a:r>
            <a:endParaRPr lang="en-US" sz="15900" dirty="0">
              <a:solidFill>
                <a:schemeClr val="tx1"/>
              </a:solidFill>
            </a:endParaRPr>
          </a:p>
        </p:txBody>
      </p:sp>
      <p:sp>
        <p:nvSpPr>
          <p:cNvPr id="23" name="Rectangle 4">
            <a:extLst>
              <a:ext uri="{FF2B5EF4-FFF2-40B4-BE49-F238E27FC236}">
                <a16:creationId xmlns:a16="http://schemas.microsoft.com/office/drawing/2014/main" id="{FC28AFEE-91A4-6C48-A147-EC214E5A8FE8}"/>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dirty="0">
                <a:ln w="0"/>
                <a:solidFill>
                  <a:srgbClr val="4991B1"/>
                </a:solidFill>
                <a:effectLst/>
                <a:latin typeface="VAGRundschriftD" panose="00000500000000000000" pitchFamily="50" charset="0"/>
              </a:rPr>
              <a:t>CS61C</a:t>
            </a:r>
            <a:endParaRPr lang="en-US" sz="4800" b="1" dirty="0">
              <a:solidFill>
                <a:srgbClr val="4991B1"/>
              </a:solidFill>
              <a:latin typeface="VAGRundschriftD" panose="00000500000000000000" pitchFamily="50" charset="0"/>
            </a:endParaRPr>
          </a:p>
        </p:txBody>
      </p:sp>
    </p:spTree>
    <p:extLst>
      <p:ext uri="{BB962C8B-B14F-4D97-AF65-F5344CB8AC3E}">
        <p14:creationId xmlns:p14="http://schemas.microsoft.com/office/powerpoint/2010/main" val="3817494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One Column Li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VAGRundschriftD" panose="00000500000000000000" pitchFamily="50" charset="0"/>
              </a:defRPr>
            </a:lvl1pPr>
            <a:lvl2pPr>
              <a:defRPr>
                <a:latin typeface="VAGRundschriftD" panose="00000500000000000000" pitchFamily="50" charset="0"/>
              </a:defRPr>
            </a:lvl2pPr>
            <a:lvl3pPr>
              <a:defRPr>
                <a:latin typeface="VAGRundschriftD" panose="00000500000000000000" pitchFamily="50" charset="0"/>
              </a:defRPr>
            </a:lvl3pPr>
            <a:lvl4pPr>
              <a:defRPr>
                <a:latin typeface="VAGRundschriftD" panose="00000500000000000000" pitchFamily="50" charset="0"/>
              </a:defRPr>
            </a:lvl4pPr>
            <a:lvl5pPr>
              <a:defRPr>
                <a:latin typeface="VAGRundschriftD"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6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Column Lines">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8ED939BA-A982-714F-AC2A-BE41FDE6573F}"/>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EC63A20D-21AB-2B40-91E4-4FDA4EB93B45}"/>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Content Placeholder 2"/>
          <p:cNvSpPr>
            <a:spLocks noGrp="1"/>
          </p:cNvSpPr>
          <p:nvPr>
            <p:ph sz="half" idx="1"/>
          </p:nvPr>
        </p:nvSpPr>
        <p:spPr>
          <a:xfrm>
            <a:off x="2286000" y="666750"/>
            <a:ext cx="2952750" cy="4055600"/>
          </a:xfrm>
        </p:spPr>
        <p:txBody>
          <a:bodyPr/>
          <a:lstStyle>
            <a:lvl1pPr>
              <a:defRPr sz="2500">
                <a:latin typeface="VAGRundschriftD" panose="00000500000000000000" pitchFamily="50" charset="0"/>
              </a:defRPr>
            </a:lvl1pPr>
            <a:lvl2pPr>
              <a:defRPr sz="2125">
                <a:latin typeface="VAGRundschriftD" panose="00000500000000000000" pitchFamily="50" charset="0"/>
              </a:defRPr>
            </a:lvl2pPr>
            <a:lvl3pPr>
              <a:defRPr sz="1813">
                <a:latin typeface="VAGRundschriftD" panose="00000500000000000000" pitchFamily="50" charset="0"/>
              </a:defRPr>
            </a:lvl3pPr>
            <a:lvl4pPr>
              <a:defRPr sz="1625">
                <a:latin typeface="VAGRundschriftD" panose="00000500000000000000" pitchFamily="50" charset="0"/>
              </a:defRPr>
            </a:lvl4pPr>
            <a:lvl5pPr>
              <a:defRPr sz="1625">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715000" y="666750"/>
            <a:ext cx="2978944" cy="4055600"/>
          </a:xfrm>
        </p:spPr>
        <p:txBody>
          <a:bodyPr/>
          <a:lstStyle>
            <a:lvl1pPr>
              <a:defRPr sz="2500">
                <a:latin typeface="VAGRundschriftD" panose="00000500000000000000" pitchFamily="50" charset="0"/>
              </a:defRPr>
            </a:lvl1pPr>
            <a:lvl2pPr>
              <a:defRPr sz="2125">
                <a:latin typeface="VAGRundschriftD" panose="00000500000000000000" pitchFamily="50" charset="0"/>
              </a:defRPr>
            </a:lvl2pPr>
            <a:lvl3pPr>
              <a:defRPr sz="1813">
                <a:latin typeface="VAGRundschriftD" panose="00000500000000000000" pitchFamily="50" charset="0"/>
              </a:defRPr>
            </a:lvl3pPr>
            <a:lvl4pPr>
              <a:defRPr sz="1625">
                <a:latin typeface="VAGRundschriftD" panose="00000500000000000000" pitchFamily="50" charset="0"/>
              </a:defRPr>
            </a:lvl4pPr>
            <a:lvl5pPr>
              <a:defRPr sz="1625">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latin typeface="VAGRundschriftD" panose="00000500000000000000" pitchFamily="50" charset="0"/>
              </a:defRPr>
            </a:lvl1pPr>
          </a:lstStyle>
          <a:p>
            <a:r>
              <a:rPr lang="en-US" dirty="0"/>
              <a:t>Click to edit Master title style</a:t>
            </a:r>
          </a:p>
        </p:txBody>
      </p: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VAGRundschriftD" panose="00000500000000000000" pitchFamily="50" charset="0"/>
                <a:ea typeface="+mn-ea"/>
                <a:cs typeface="+mn-cs"/>
              </a:rPr>
              <a:t>Introduction</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4"/>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5"/>
          <a:stretch>
            <a:fillRect/>
          </a:stretch>
        </p:blipFill>
        <p:spPr>
          <a:xfrm>
            <a:off x="8334212" y="4860074"/>
            <a:ext cx="809788" cy="283426"/>
          </a:xfrm>
          <a:prstGeom prst="rect">
            <a:avLst/>
          </a:prstGeom>
        </p:spPr>
      </p:pic>
      <p:cxnSp>
        <p:nvCxnSpPr>
          <p:cNvPr id="19" name="Straight Connector 18">
            <a:extLst>
              <a:ext uri="{FF2B5EF4-FFF2-40B4-BE49-F238E27FC236}">
                <a16:creationId xmlns:a16="http://schemas.microsoft.com/office/drawing/2014/main" id="{BBC76881-1B14-4D4F-83AB-0BD4F70F885A}"/>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F1BAD8DF-85B5-244D-B7EE-8DE77A729BC9}"/>
              </a:ext>
            </a:extLst>
          </p:cNvPr>
          <p:cNvPicPr>
            <a:picLocks noChangeAspect="1"/>
          </p:cNvPicPr>
          <p:nvPr userDrawn="1"/>
        </p:nvPicPr>
        <p:blipFill>
          <a:blip r:embed="rId6"/>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1491636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ub Title Lines">
    <p:spTree>
      <p:nvGrpSpPr>
        <p:cNvPr id="1" name=""/>
        <p:cNvGrpSpPr/>
        <p:nvPr/>
      </p:nvGrpSpPr>
      <p:grpSpPr>
        <a:xfrm>
          <a:off x="0" y="0"/>
          <a:ext cx="0" cy="0"/>
          <a:chOff x="0" y="0"/>
          <a:chExt cx="0" cy="0"/>
        </a:xfrm>
      </p:grpSpPr>
      <p:pic>
        <p:nvPicPr>
          <p:cNvPr id="10" name="Picture 9" descr="A picture containing food&#10;&#10;Description automatically generated">
            <a:extLst>
              <a:ext uri="{FF2B5EF4-FFF2-40B4-BE49-F238E27FC236}">
                <a16:creationId xmlns:a16="http://schemas.microsoft.com/office/drawing/2014/main" id="{6BD88787-61C8-AE47-8735-AE6C83007A2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ADF33AB0-2DBB-E042-B8C0-EC348F7CC18C}"/>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9" name="Subtitle 8"/>
          <p:cNvSpPr>
            <a:spLocks noGrp="1"/>
          </p:cNvSpPr>
          <p:nvPr>
            <p:ph type="subTitle" idx="1"/>
          </p:nvPr>
        </p:nvSpPr>
        <p:spPr>
          <a:xfrm>
            <a:off x="2743200" y="2125980"/>
            <a:ext cx="5943600" cy="113157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6313"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408194" indent="0" algn="ctr">
              <a:buNone/>
            </a:lvl2pPr>
            <a:lvl3pPr marL="816388" indent="0" algn="ctr">
              <a:buNone/>
            </a:lvl3pPr>
            <a:lvl4pPr marL="1224582" indent="0" algn="ctr">
              <a:buNone/>
            </a:lvl4pPr>
            <a:lvl5pPr marL="1632776" indent="0" algn="ctr">
              <a:buNone/>
            </a:lvl5pPr>
            <a:lvl6pPr marL="2040969" indent="0" algn="ctr">
              <a:buNone/>
            </a:lvl6pPr>
            <a:lvl7pPr marL="2449163" indent="0" algn="ctr">
              <a:buNone/>
            </a:lvl7pPr>
            <a:lvl8pPr marL="2857357" indent="0" algn="ctr">
              <a:buNone/>
            </a:lvl8pPr>
            <a:lvl9pPr marL="3265551" indent="0" algn="ctr">
              <a:buNone/>
            </a:lvl9pPr>
          </a:lstStyle>
          <a:p>
            <a:r>
              <a:rPr lang="en-US" dirty="0"/>
              <a:t>Click to edit Master subtitle style</a:t>
            </a:r>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spTree>
    <p:extLst>
      <p:ext uri="{BB962C8B-B14F-4D97-AF65-F5344CB8AC3E}">
        <p14:creationId xmlns:p14="http://schemas.microsoft.com/office/powerpoint/2010/main" val="84299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6C194DF9-C0AF-304B-88A9-02036DD4062B}"/>
              </a:ext>
            </a:extLst>
          </p:cNvPr>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Lines">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F8288F7D-1E3A-1E47-9FDA-D20C05CD808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pic>
        <p:nvPicPr>
          <p:cNvPr id="12" name="Picture 11" descr="A picture containing light&#10;&#10;Description automatically generated">
            <a:extLst>
              <a:ext uri="{FF2B5EF4-FFF2-40B4-BE49-F238E27FC236}">
                <a16:creationId xmlns:a16="http://schemas.microsoft.com/office/drawing/2014/main" id="{3F85B7C0-ACB5-AB44-8C40-83F8FCB8A383}"/>
              </a:ext>
            </a:extLst>
          </p:cNvPr>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8277864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CE9ED49C-E0F6-3E47-BD59-EA863495A67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2786063" y="3421167"/>
            <a:ext cx="5867400" cy="571500"/>
          </a:xfrm>
        </p:spPr>
        <p:txBody>
          <a:bodyPr/>
          <a:lstStyle>
            <a:lvl1pPr algn="ctr">
              <a:defRPr b="1" i="0">
                <a:solidFill>
                  <a:srgbClr val="FFC117"/>
                </a:solidFill>
                <a:latin typeface="18 VAG Rounded Bold   07390" pitchFamily="2" charset="0"/>
              </a:defRPr>
            </a:lvl1pPr>
          </a:lstStyle>
          <a:p>
            <a:r>
              <a:rPr lang="en-US" dirty="0"/>
              <a:t>Click to edit Master title style</a:t>
            </a:r>
          </a:p>
        </p:txBody>
      </p:sp>
      <p:sp>
        <p:nvSpPr>
          <p:cNvPr id="3" name="Rectangle 4">
            <a:extLst>
              <a:ext uri="{FF2B5EF4-FFF2-40B4-BE49-F238E27FC236}">
                <a16:creationId xmlns:a16="http://schemas.microsoft.com/office/drawing/2014/main" id="{61F4736C-1B40-EF40-A4E6-C67F6BA9BBD0}"/>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b="1" i="0" dirty="0">
                <a:ln w="0"/>
                <a:solidFill>
                  <a:srgbClr val="4991B1"/>
                </a:solidFill>
                <a:effectLst/>
                <a:latin typeface="18 VAG Rounded Bold   07390" pitchFamily="2" charset="0"/>
              </a:rPr>
              <a:t>CS61C</a:t>
            </a:r>
            <a:endParaRPr lang="en-US" sz="4800" b="1" i="0" dirty="0">
              <a:solidFill>
                <a:srgbClr val="4991B1"/>
              </a:solidFill>
              <a:latin typeface="18 VAG Rounded Bold   07390" pitchFamily="2" charset="0"/>
            </a:endParaRPr>
          </a:p>
        </p:txBody>
      </p:sp>
      <p:sp>
        <p:nvSpPr>
          <p:cNvPr id="5" name="Oval 4">
            <a:extLst>
              <a:ext uri="{FF2B5EF4-FFF2-40B4-BE49-F238E27FC236}">
                <a16:creationId xmlns:a16="http://schemas.microsoft.com/office/drawing/2014/main" id="{62742FAC-A915-9940-B071-1ACD580B8818}"/>
              </a:ext>
            </a:extLst>
          </p:cNvPr>
          <p:cNvSpPr/>
          <p:nvPr userDrawn="1"/>
        </p:nvSpPr>
        <p:spPr>
          <a:xfrm>
            <a:off x="2752726" y="4315976"/>
            <a:ext cx="5934074" cy="35396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2312374" y="1870959"/>
            <a:ext cx="1666875" cy="669414"/>
          </a:xfrm>
          <a:prstGeom prst="rect">
            <a:avLst/>
          </a:prstGeom>
          <a:noFill/>
        </p:spPr>
        <p:txBody>
          <a:bodyPr wrap="square">
            <a:spAutoFit/>
          </a:bodyPr>
          <a:lstStyle/>
          <a:p>
            <a:pPr algn="ctr">
              <a:defRPr/>
            </a:pPr>
            <a:r>
              <a:rPr lang="en-US" sz="1250" b="1" i="0" dirty="0">
                <a:solidFill>
                  <a:schemeClr val="tx1">
                    <a:lumMod val="50000"/>
                  </a:schemeClr>
                </a:solidFill>
                <a:latin typeface="18 VAG Rounded Bold   07390" pitchFamily="2" charset="0"/>
              </a:rPr>
              <a:t>UC Berkeley</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Teaching Professor </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Dan Garcia</a:t>
            </a: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3"/>
          <a:srcRect l="14185" t="1842" r="32155" b="47377"/>
          <a:stretch/>
        </p:blipFill>
        <p:spPr bwMode="auto">
          <a:xfrm>
            <a:off x="2634024" y="310798"/>
            <a:ext cx="1023576" cy="126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8BBAC4D5-0EE4-FD4C-8CC9-387D71F8E638}"/>
              </a:ext>
            </a:extLst>
          </p:cNvPr>
          <p:cNvSpPr/>
          <p:nvPr userDrawn="1"/>
        </p:nvSpPr>
        <p:spPr>
          <a:xfrm>
            <a:off x="4722796" y="4793218"/>
            <a:ext cx="1982804" cy="369332"/>
          </a:xfrm>
          <a:prstGeom prst="rect">
            <a:avLst/>
          </a:prstGeom>
        </p:spPr>
        <p:txBody>
          <a:bodyPr wrap="square">
            <a:spAutoFit/>
          </a:bodyPr>
          <a:lstStyle/>
          <a:p>
            <a:pPr algn="ctr"/>
            <a:r>
              <a:rPr lang="sr-Latn-RS" sz="1400" b="1" dirty="0">
                <a:solidFill>
                  <a:schemeClr val="tx1"/>
                </a:solidFill>
                <a:latin typeface="Courier" charset="0"/>
                <a:ea typeface="ＭＳ Ｐゴシック" charset="0"/>
                <a:cs typeface="Courier" charset="0"/>
                <a:sym typeface="Courier" charset="0"/>
              </a:rPr>
              <a:t>c</a:t>
            </a:r>
            <a:r>
              <a:rPr lang="en-US" sz="1400" b="1" dirty="0">
                <a:solidFill>
                  <a:schemeClr val="tx1"/>
                </a:solidFill>
                <a:latin typeface="Courier" charset="0"/>
                <a:ea typeface="ＭＳ Ｐゴシック" charset="0"/>
                <a:cs typeface="Courier" charset="0"/>
                <a:sym typeface="Courier" charset="0"/>
              </a:rPr>
              <a:t>s61c</a:t>
            </a:r>
            <a:r>
              <a:rPr lang="sr-Latn-RS" sz="1400" b="1" dirty="0">
                <a:solidFill>
                  <a:schemeClr val="tx1"/>
                </a:solidFill>
                <a:latin typeface="Courier" charset="0"/>
                <a:ea typeface="ＭＳ Ｐゴシック" charset="0"/>
                <a:cs typeface="Courier" charset="0"/>
                <a:sym typeface="Courier" charset="0"/>
              </a:rPr>
              <a:t>.org</a:t>
            </a:r>
            <a:r>
              <a:rPr lang="en-US" sz="1800" b="1" dirty="0">
                <a:solidFill>
                  <a:schemeClr val="tx1"/>
                </a:solidFill>
                <a:latin typeface="Helvetica" charset="0"/>
                <a:ea typeface="ＭＳ Ｐゴシック" charset="0"/>
                <a:cs typeface="Helvetica" charset="0"/>
                <a:sym typeface="Helvetica" charset="0"/>
              </a:rPr>
              <a:t> </a:t>
            </a:r>
            <a:endParaRPr lang="en-US" sz="15900" dirty="0">
              <a:solidFill>
                <a:schemeClr val="tx1"/>
              </a:solidFill>
            </a:endParaRPr>
          </a:p>
        </p:txBody>
      </p:sp>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i="0" dirty="0">
                <a:solidFill>
                  <a:schemeClr val="tx1"/>
                </a:solidFill>
                <a:latin typeface="18 VAG Rounded Bold   07390" pitchFamily="2" charset="0"/>
              </a:rPr>
              <a:t>Great Ideas</a:t>
            </a:r>
          </a:p>
          <a:p>
            <a:pPr algn="ctr" eaLnBrk="0" hangingPunct="0">
              <a:lnSpc>
                <a:spcPct val="77000"/>
              </a:lnSpc>
            </a:pPr>
            <a:r>
              <a:rPr lang="en-US" sz="2500" b="1" i="0" dirty="0">
                <a:solidFill>
                  <a:schemeClr val="tx1"/>
                </a:solidFill>
                <a:latin typeface="18 VAG Rounded Bold   07390" pitchFamily="2" charset="0"/>
              </a:rPr>
              <a:t>in</a:t>
            </a:r>
            <a:br>
              <a:rPr lang="en-US" sz="2500" b="1" i="0" dirty="0">
                <a:solidFill>
                  <a:schemeClr val="tx1"/>
                </a:solidFill>
                <a:latin typeface="18 VAG Rounded Bold   07390" pitchFamily="2" charset="0"/>
              </a:rPr>
            </a:br>
            <a:r>
              <a:rPr lang="en-US" sz="2500" b="1" i="0" dirty="0">
                <a:solidFill>
                  <a:schemeClr val="tx1"/>
                </a:solidFill>
                <a:latin typeface="18 VAG Rounded Bold   07390" pitchFamily="2" charset="0"/>
              </a:rPr>
              <a:t>Computer Architecture</a:t>
            </a:r>
          </a:p>
          <a:p>
            <a:pPr algn="ctr" eaLnBrk="0" hangingPunct="0">
              <a:lnSpc>
                <a:spcPct val="77000"/>
              </a:lnSpc>
            </a:pPr>
            <a:r>
              <a:rPr lang="en-US" sz="1800" b="0" i="0" dirty="0">
                <a:solidFill>
                  <a:srgbClr val="E4DDD2"/>
                </a:solidFill>
                <a:latin typeface="18 VAG Rounded Light   02390" pitchFamily="2" charset="0"/>
              </a:rPr>
              <a:t>(a.k.a. Machine Structures)</a:t>
            </a:r>
            <a:endParaRPr lang="en-US" sz="2875" b="0" i="0" dirty="0">
              <a:solidFill>
                <a:srgbClr val="E4DDD2"/>
              </a:solidFill>
              <a:latin typeface="18 VAG Rounded Light   02390" pitchFamily="2" charset="0"/>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4"/>
          <a:stretch>
            <a:fillRect/>
          </a:stretch>
        </p:blipFill>
        <p:spPr>
          <a:xfrm>
            <a:off x="8334212" y="4860074"/>
            <a:ext cx="809788" cy="283426"/>
          </a:xfrm>
          <a:prstGeom prst="rect">
            <a:avLst/>
          </a:prstGeom>
        </p:spPr>
      </p:pic>
      <p:pic>
        <p:nvPicPr>
          <p:cNvPr id="16" name="Picture 15">
            <a:extLst>
              <a:ext uri="{FF2B5EF4-FFF2-40B4-BE49-F238E27FC236}">
                <a16:creationId xmlns:a16="http://schemas.microsoft.com/office/drawing/2014/main" id="{1D8CC368-03BC-234A-917E-B8B2D872148F}"/>
              </a:ext>
            </a:extLst>
          </p:cNvPr>
          <p:cNvPicPr>
            <a:picLocks noChangeAspect="1"/>
          </p:cNvPicPr>
          <p:nvPr userDrawn="1"/>
        </p:nvPicPr>
        <p:blipFill>
          <a:blip r:embed="rId5"/>
          <a:srcRect/>
          <a:stretch/>
        </p:blipFill>
        <p:spPr>
          <a:xfrm>
            <a:off x="76200" y="57150"/>
            <a:ext cx="609600" cy="609600"/>
          </a:xfrm>
          <a:prstGeom prst="rect">
            <a:avLst/>
          </a:prstGeom>
        </p:spPr>
      </p:pic>
      <p:pic>
        <p:nvPicPr>
          <p:cNvPr id="15" name="Picture 14">
            <a:extLst>
              <a:ext uri="{FF2B5EF4-FFF2-40B4-BE49-F238E27FC236}">
                <a16:creationId xmlns:a16="http://schemas.microsoft.com/office/drawing/2014/main" id="{FD6AA3AF-E757-5D40-AF18-590283A894E1}"/>
              </a:ext>
            </a:extLst>
          </p:cNvPr>
          <p:cNvPicPr>
            <a:picLocks noChangeAspect="1"/>
          </p:cNvPicPr>
          <p:nvPr userDrawn="1"/>
        </p:nvPicPr>
        <p:blipFill>
          <a:blip r:embed="rId6"/>
          <a:stretch>
            <a:fillRect/>
          </a:stretch>
        </p:blipFill>
        <p:spPr>
          <a:xfrm>
            <a:off x="2263606" y="4781550"/>
            <a:ext cx="948506" cy="292100"/>
          </a:xfrm>
          <a:prstGeom prst="rect">
            <a:avLst/>
          </a:prstGeom>
        </p:spPr>
      </p:pic>
      <p:pic>
        <p:nvPicPr>
          <p:cNvPr id="4" name="Google Shape;23;p49">
            <a:extLst>
              <a:ext uri="{FF2B5EF4-FFF2-40B4-BE49-F238E27FC236}">
                <a16:creationId xmlns:a16="http://schemas.microsoft.com/office/drawing/2014/main" id="{992E49AA-8045-DBD9-BBED-79D1B3CA14BB}"/>
              </a:ext>
            </a:extLst>
          </p:cNvPr>
          <p:cNvPicPr preferRelativeResize="0"/>
          <p:nvPr userDrawn="1"/>
        </p:nvPicPr>
        <p:blipFill>
          <a:blip r:embed="rId7"/>
          <a:srcRect l="481" r="481"/>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12" name="TextBox 11">
            <a:extLst>
              <a:ext uri="{FF2B5EF4-FFF2-40B4-BE49-F238E27FC236}">
                <a16:creationId xmlns:a16="http://schemas.microsoft.com/office/drawing/2014/main" id="{FC257B77-9F3D-EF20-58B2-7808EE2F3449}"/>
              </a:ext>
            </a:extLst>
          </p:cNvPr>
          <p:cNvSpPr txBox="1"/>
          <p:nvPr userDrawn="1"/>
        </p:nvSpPr>
        <p:spPr>
          <a:xfrm>
            <a:off x="7475621" y="1870340"/>
            <a:ext cx="1666875" cy="669414"/>
          </a:xfrm>
          <a:prstGeom prst="rect">
            <a:avLst/>
          </a:prstGeom>
          <a:noFill/>
        </p:spPr>
        <p:txBody>
          <a:bodyPr wrap="square">
            <a:spAutoFit/>
          </a:bodyPr>
          <a:lstStyle/>
          <a:p>
            <a:pPr algn="ctr">
              <a:defRPr/>
            </a:pPr>
            <a:r>
              <a:rPr lang="en-US" sz="1250" b="1" i="0" dirty="0">
                <a:solidFill>
                  <a:schemeClr val="tx1">
                    <a:lumMod val="50000"/>
                  </a:schemeClr>
                </a:solidFill>
                <a:latin typeface="18 VAG Rounded Bold   07390" pitchFamily="2" charset="0"/>
              </a:rPr>
              <a:t>UC Berkeley</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Teaching Professor</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Lisa Yan</a:t>
            </a:r>
          </a:p>
        </p:txBody>
      </p:sp>
      <p:sp>
        <p:nvSpPr>
          <p:cNvPr id="18" name="Rectangle 11">
            <a:extLst>
              <a:ext uri="{FF2B5EF4-FFF2-40B4-BE49-F238E27FC236}">
                <a16:creationId xmlns:a16="http://schemas.microsoft.com/office/drawing/2014/main" id="{92C44F6C-7C2A-3A98-C696-B5959F9B5C2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875" b="0" i="0" kern="1200" dirty="0">
                <a:solidFill>
                  <a:schemeClr val="tx1"/>
                </a:solidFill>
                <a:latin typeface="18 VAG Rounded Thin   55390" pitchFamily="2" charset="0"/>
                <a:ea typeface="ＭＳ Ｐゴシック" pitchFamily="-1" charset="-128"/>
                <a:cs typeface="ＭＳ Ｐゴシック" pitchFamily="-1" charset="-128"/>
              </a:rPr>
              <a:t>Garcia, Yan</a:t>
            </a:r>
          </a:p>
        </p:txBody>
      </p:sp>
    </p:spTree>
    <p:extLst>
      <p:ext uri="{BB962C8B-B14F-4D97-AF65-F5344CB8AC3E}">
        <p14:creationId xmlns:p14="http://schemas.microsoft.com/office/powerpoint/2010/main" val="2667216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2786063" y="3421167"/>
            <a:ext cx="5867400" cy="571500"/>
          </a:xfrm>
        </p:spPr>
        <p:txBody>
          <a:bodyPr/>
          <a:lstStyle>
            <a:lvl1pPr algn="ctr">
              <a:defRPr>
                <a:solidFill>
                  <a:srgbClr val="FFC117"/>
                </a:solidFill>
              </a:defRPr>
            </a:lvl1pPr>
          </a:lstStyle>
          <a:p>
            <a:r>
              <a:rPr lang="en-US" dirty="0"/>
              <a:t>Click to edit Master title style</a:t>
            </a:r>
          </a:p>
        </p:txBody>
      </p:sp>
      <p:sp>
        <p:nvSpPr>
          <p:cNvPr id="3" name="Rectangle 4">
            <a:extLst>
              <a:ext uri="{FF2B5EF4-FFF2-40B4-BE49-F238E27FC236}">
                <a16:creationId xmlns:a16="http://schemas.microsoft.com/office/drawing/2014/main" id="{61F4736C-1B40-EF40-A4E6-C67F6BA9BBD0}"/>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dirty="0">
                <a:ln w="0"/>
                <a:solidFill>
                  <a:srgbClr val="4991B1"/>
                </a:solidFill>
                <a:effectLst/>
                <a:latin typeface="18 VAG Rounded Bold   07390" charset="0"/>
              </a:rPr>
              <a:t>CS61C</a:t>
            </a:r>
            <a:endParaRPr lang="en-US" sz="4800" b="1" dirty="0">
              <a:solidFill>
                <a:srgbClr val="4991B1"/>
              </a:solidFill>
              <a:latin typeface="18 VAG Rounded Bold   07390" charset="0"/>
            </a:endParaRPr>
          </a:p>
        </p:txBody>
      </p:sp>
      <p:sp>
        <p:nvSpPr>
          <p:cNvPr id="5" name="Oval 4">
            <a:extLst>
              <a:ext uri="{FF2B5EF4-FFF2-40B4-BE49-F238E27FC236}">
                <a16:creationId xmlns:a16="http://schemas.microsoft.com/office/drawing/2014/main" id="{62742FAC-A915-9940-B071-1ACD580B8818}"/>
              </a:ext>
            </a:extLst>
          </p:cNvPr>
          <p:cNvSpPr/>
          <p:nvPr userDrawn="1"/>
        </p:nvSpPr>
        <p:spPr>
          <a:xfrm>
            <a:off x="2752726" y="4315976"/>
            <a:ext cx="5934074" cy="35396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2312374" y="1870959"/>
            <a:ext cx="1666875"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Teaching 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Dan Garcia</a:t>
            </a: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2"/>
          <a:srcRect l="14185" t="1842" r="32155" b="47377"/>
          <a:stretch/>
        </p:blipFill>
        <p:spPr bwMode="auto">
          <a:xfrm>
            <a:off x="2634024" y="310798"/>
            <a:ext cx="1023576" cy="126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8BBAC4D5-0EE4-FD4C-8CC9-387D71F8E638}"/>
              </a:ext>
            </a:extLst>
          </p:cNvPr>
          <p:cNvSpPr/>
          <p:nvPr userDrawn="1"/>
        </p:nvSpPr>
        <p:spPr>
          <a:xfrm>
            <a:off x="4722796" y="4793218"/>
            <a:ext cx="1982804" cy="369332"/>
          </a:xfrm>
          <a:prstGeom prst="rect">
            <a:avLst/>
          </a:prstGeom>
        </p:spPr>
        <p:txBody>
          <a:bodyPr wrap="square">
            <a:spAutoFit/>
          </a:bodyPr>
          <a:lstStyle/>
          <a:p>
            <a:pPr algn="ctr"/>
            <a:r>
              <a:rPr lang="sr-Latn-RS" sz="1400" b="1" dirty="0">
                <a:solidFill>
                  <a:schemeClr val="tx1"/>
                </a:solidFill>
                <a:latin typeface="Courier" charset="0"/>
                <a:ea typeface="ＭＳ Ｐゴシック" charset="0"/>
                <a:cs typeface="Courier" charset="0"/>
                <a:sym typeface="Courier" charset="0"/>
              </a:rPr>
              <a:t>c</a:t>
            </a:r>
            <a:r>
              <a:rPr lang="en-US" sz="1400" b="1" dirty="0">
                <a:solidFill>
                  <a:schemeClr val="tx1"/>
                </a:solidFill>
                <a:latin typeface="Courier" charset="0"/>
                <a:ea typeface="ＭＳ Ｐゴシック" charset="0"/>
                <a:cs typeface="Courier" charset="0"/>
                <a:sym typeface="Courier" charset="0"/>
              </a:rPr>
              <a:t>s61c</a:t>
            </a:r>
            <a:r>
              <a:rPr lang="sr-Latn-RS" sz="1400" b="1" dirty="0">
                <a:solidFill>
                  <a:schemeClr val="tx1"/>
                </a:solidFill>
                <a:latin typeface="Courier" charset="0"/>
                <a:ea typeface="ＭＳ Ｐゴシック" charset="0"/>
                <a:cs typeface="Courier" charset="0"/>
                <a:sym typeface="Courier" charset="0"/>
              </a:rPr>
              <a:t>.org</a:t>
            </a:r>
            <a:r>
              <a:rPr lang="en-US" sz="1800" b="1" dirty="0">
                <a:solidFill>
                  <a:schemeClr val="tx1"/>
                </a:solidFill>
                <a:latin typeface="Helvetica" charset="0"/>
                <a:ea typeface="ＭＳ Ｐゴシック" charset="0"/>
                <a:cs typeface="Helvetica" charset="0"/>
                <a:sym typeface="Helvetica" charset="0"/>
              </a:rPr>
              <a:t> </a:t>
            </a:r>
            <a:endParaRPr lang="en-US" sz="15900" dirty="0">
              <a:solidFill>
                <a:schemeClr val="tx1"/>
              </a:solidFill>
            </a:endParaRPr>
          </a:p>
        </p:txBody>
      </p:sp>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dirty="0">
                <a:solidFill>
                  <a:schemeClr val="tx1"/>
                </a:solidFill>
                <a:latin typeface="18 VAG Rounded Bold   07390" charset="0"/>
              </a:rPr>
              <a:t>Great Ideas</a:t>
            </a:r>
          </a:p>
          <a:p>
            <a:pPr algn="ctr" eaLnBrk="0" hangingPunct="0">
              <a:lnSpc>
                <a:spcPct val="77000"/>
              </a:lnSpc>
            </a:pPr>
            <a:r>
              <a:rPr lang="en-US" sz="2500" b="1" dirty="0">
                <a:solidFill>
                  <a:schemeClr val="tx1"/>
                </a:solidFill>
                <a:latin typeface="18 VAG Rounded Bold   07390" charset="0"/>
              </a:rPr>
              <a:t>in</a:t>
            </a:r>
            <a:br>
              <a:rPr lang="en-US" sz="2500" b="1" dirty="0">
                <a:solidFill>
                  <a:schemeClr val="tx1"/>
                </a:solidFill>
                <a:latin typeface="18 VAG Rounded Bold   07390" charset="0"/>
              </a:rPr>
            </a:br>
            <a:r>
              <a:rPr lang="en-US" sz="2500" b="1" dirty="0">
                <a:solidFill>
                  <a:schemeClr val="tx1"/>
                </a:solidFill>
                <a:latin typeface="18 VAG Rounded Bold   07390" charset="0"/>
              </a:rPr>
              <a:t>Computer Architecture</a:t>
            </a:r>
          </a:p>
          <a:p>
            <a:pPr algn="ctr" eaLnBrk="0" hangingPunct="0">
              <a:lnSpc>
                <a:spcPct val="77000"/>
              </a:lnSpc>
            </a:pPr>
            <a:r>
              <a:rPr lang="en-US" sz="1800" dirty="0">
                <a:solidFill>
                  <a:srgbClr val="E4DDD2"/>
                </a:solidFill>
                <a:latin typeface="18 VAG Rounded Thin   55390" pitchFamily="2" charset="0"/>
              </a:rPr>
              <a:t>(a.k.a. Machine Structures)</a:t>
            </a:r>
            <a:endParaRPr lang="en-US" sz="2875" b="1" dirty="0">
              <a:solidFill>
                <a:srgbClr val="E4DDD2"/>
              </a:solidFill>
              <a:latin typeface="18 VAG Rounded Bold   0739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875" b="0" i="0" kern="1200" dirty="0">
                <a:solidFill>
                  <a:schemeClr val="tx1"/>
                </a:solidFill>
                <a:latin typeface="18 VAG Rounded Thin   55390" pitchFamily="2" charset="0"/>
                <a:ea typeface="ＭＳ Ｐゴシック" pitchFamily="-1" charset="-128"/>
                <a:cs typeface="ＭＳ Ｐゴシック" pitchFamily="-1" charset="-128"/>
              </a:rPr>
              <a:t>Garcia, Yan</a:t>
            </a: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3"/>
          <a:stretch>
            <a:fillRect/>
          </a:stretch>
        </p:blipFill>
        <p:spPr>
          <a:xfrm>
            <a:off x="8334212" y="4860074"/>
            <a:ext cx="809788" cy="283426"/>
          </a:xfrm>
          <a:prstGeom prst="rect">
            <a:avLst/>
          </a:prstGeom>
        </p:spPr>
      </p:pic>
      <p:pic>
        <p:nvPicPr>
          <p:cNvPr id="16" name="Picture 15">
            <a:extLst>
              <a:ext uri="{FF2B5EF4-FFF2-40B4-BE49-F238E27FC236}">
                <a16:creationId xmlns:a16="http://schemas.microsoft.com/office/drawing/2014/main" id="{1D8CC368-03BC-234A-917E-B8B2D872148F}"/>
              </a:ext>
            </a:extLst>
          </p:cNvPr>
          <p:cNvPicPr>
            <a:picLocks noChangeAspect="1"/>
          </p:cNvPicPr>
          <p:nvPr userDrawn="1"/>
        </p:nvPicPr>
        <p:blipFill>
          <a:blip r:embed="rId4"/>
          <a:srcRect/>
          <a:stretch/>
        </p:blipFill>
        <p:spPr>
          <a:xfrm>
            <a:off x="76200" y="57150"/>
            <a:ext cx="609600" cy="609600"/>
          </a:xfrm>
          <a:prstGeom prst="rect">
            <a:avLst/>
          </a:prstGeom>
        </p:spPr>
      </p:pic>
      <p:pic>
        <p:nvPicPr>
          <p:cNvPr id="15" name="Picture 14">
            <a:extLst>
              <a:ext uri="{FF2B5EF4-FFF2-40B4-BE49-F238E27FC236}">
                <a16:creationId xmlns:a16="http://schemas.microsoft.com/office/drawing/2014/main" id="{FD6AA3AF-E757-5D40-AF18-590283A894E1}"/>
              </a:ext>
            </a:extLst>
          </p:cNvPr>
          <p:cNvPicPr>
            <a:picLocks noChangeAspect="1"/>
          </p:cNvPicPr>
          <p:nvPr userDrawn="1"/>
        </p:nvPicPr>
        <p:blipFill>
          <a:blip r:embed="rId5"/>
          <a:stretch>
            <a:fillRect/>
          </a:stretch>
        </p:blipFill>
        <p:spPr>
          <a:xfrm>
            <a:off x="2263606" y="4781550"/>
            <a:ext cx="948506" cy="292100"/>
          </a:xfrm>
          <a:prstGeom prst="rect">
            <a:avLst/>
          </a:prstGeom>
        </p:spPr>
      </p:pic>
      <p:pic>
        <p:nvPicPr>
          <p:cNvPr id="4" name="Google Shape;23;p49">
            <a:extLst>
              <a:ext uri="{FF2B5EF4-FFF2-40B4-BE49-F238E27FC236}">
                <a16:creationId xmlns:a16="http://schemas.microsoft.com/office/drawing/2014/main" id="{6778F9BE-CAF8-895C-949D-D3B81DF09D7A}"/>
              </a:ext>
            </a:extLst>
          </p:cNvPr>
          <p:cNvPicPr preferRelativeResize="0"/>
          <p:nvPr userDrawn="1"/>
        </p:nvPicPr>
        <p:blipFill>
          <a:blip r:embed="rId6"/>
          <a:srcRect l="481" r="481"/>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12" name="TextBox 11">
            <a:extLst>
              <a:ext uri="{FF2B5EF4-FFF2-40B4-BE49-F238E27FC236}">
                <a16:creationId xmlns:a16="http://schemas.microsoft.com/office/drawing/2014/main" id="{DEBF55EA-25F4-03C7-8B06-182F2A390050}"/>
              </a:ext>
            </a:extLst>
          </p:cNvPr>
          <p:cNvSpPr txBox="1"/>
          <p:nvPr userDrawn="1"/>
        </p:nvSpPr>
        <p:spPr>
          <a:xfrm>
            <a:off x="7475621" y="1870340"/>
            <a:ext cx="1666875"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Teaching Professor</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Lisa Yan</a:t>
            </a:r>
          </a:p>
        </p:txBody>
      </p:sp>
    </p:spTree>
    <p:extLst>
      <p:ext uri="{BB962C8B-B14F-4D97-AF65-F5344CB8AC3E}">
        <p14:creationId xmlns:p14="http://schemas.microsoft.com/office/powerpoint/2010/main" val="3088443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18 VAG Rounded Light   02390" pitchFamily="2" charset="0"/>
              </a:defRPr>
            </a:lvl1pPr>
            <a:lvl2pPr>
              <a:defRPr b="0" i="0">
                <a:latin typeface="18 VAG Rounded Light   02390" pitchFamily="2" charset="0"/>
              </a:defRPr>
            </a:lvl2pPr>
            <a:lvl3pPr>
              <a:defRPr b="0" i="0">
                <a:solidFill>
                  <a:srgbClr val="00BEE2"/>
                </a:solidFill>
                <a:latin typeface="18 VAG Rounded Light   02390" pitchFamily="2" charset="0"/>
              </a:defRPr>
            </a:lvl3pPr>
            <a:lvl4pPr marL="1264171" indent="-342900">
              <a:buClr>
                <a:srgbClr val="FFC117"/>
              </a:buClr>
              <a:buFont typeface="Arial" panose="020B0604020202020204" pitchFamily="34" charset="0"/>
              <a:buChar char="•"/>
              <a:defRPr sz="1800" b="0" i="0">
                <a:solidFill>
                  <a:srgbClr val="FFC117"/>
                </a:solidFill>
                <a:latin typeface="18 VAG Rounded Light   02390" pitchFamily="2" charset="0"/>
              </a:defRPr>
            </a:lvl4pPr>
            <a:lvl5pPr>
              <a:buClr>
                <a:srgbClr val="E4DDD2"/>
              </a:buClr>
              <a:defRPr b="0" i="0">
                <a:solidFill>
                  <a:srgbClr val="E4DDD2"/>
                </a:solidFill>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b="1" i="0">
                <a:latin typeface="18 VAG Rounded Bold   07390" pitchFamily="2"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2677E839-A4BD-EF4E-B7C9-4C82DFEEEF7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2286000" y="696095"/>
            <a:ext cx="2952750" cy="4026255"/>
          </a:xfrm>
        </p:spPr>
        <p:txBody>
          <a:bodyPr/>
          <a:lstStyle>
            <a:lvl1pPr>
              <a:defRPr sz="2500" b="0" i="0">
                <a:latin typeface="18 VAG Rounded Light   02390" pitchFamily="2" charset="0"/>
              </a:defRPr>
            </a:lvl1pPr>
            <a:lvl2pPr>
              <a:defRPr sz="2125" b="0" i="0">
                <a:latin typeface="18 VAG Rounded Light   02390" pitchFamily="2" charset="0"/>
              </a:defRPr>
            </a:lvl2pPr>
            <a:lvl3pPr>
              <a:defRPr sz="1813" b="0" i="0">
                <a:latin typeface="18 VAG Rounded Light   02390" pitchFamily="2" charset="0"/>
              </a:defRPr>
            </a:lvl3pPr>
            <a:lvl4pPr>
              <a:defRPr sz="1625" b="0" i="0">
                <a:latin typeface="18 VAG Rounded Light   02390" pitchFamily="2" charset="0"/>
              </a:defRPr>
            </a:lvl4pPr>
            <a:lvl5pPr>
              <a:defRPr sz="1600" b="0" i="0">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715000" y="696095"/>
            <a:ext cx="3000376" cy="4026255"/>
          </a:xfrm>
        </p:spPr>
        <p:txBody>
          <a:bodyPr/>
          <a:lstStyle>
            <a:lvl1pPr>
              <a:defRPr sz="2500" b="0" i="0">
                <a:latin typeface="18 VAG Rounded Light   02390" pitchFamily="2" charset="0"/>
              </a:defRPr>
            </a:lvl1pPr>
            <a:lvl2pPr>
              <a:defRPr sz="2125" b="0" i="0">
                <a:latin typeface="18 VAG Rounded Light   02390" pitchFamily="2" charset="0"/>
              </a:defRPr>
            </a:lvl2pPr>
            <a:lvl3pPr>
              <a:defRPr sz="1813" b="0" i="0">
                <a:latin typeface="18 VAG Rounded Light   02390" pitchFamily="2" charset="0"/>
              </a:defRPr>
            </a:lvl3pPr>
            <a:lvl4pPr>
              <a:defRPr sz="1625" b="0" i="0">
                <a:latin typeface="18 VAG Rounded Light   02390" pitchFamily="2" charset="0"/>
              </a:defRPr>
            </a:lvl4pPr>
            <a:lvl5pPr>
              <a:defRPr sz="1625" b="0" i="0">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i="0" dirty="0">
                <a:solidFill>
                  <a:srgbClr val="FFC115"/>
                </a:solidFill>
                <a:latin typeface="18 VAG Rounded Bold   07390" pitchFamily="2" charset="0"/>
                <a:ea typeface="+mn-ea"/>
                <a:cs typeface="+mn-cs"/>
              </a:rPr>
              <a:t>RISC-V Procedures</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Yan</a:t>
            </a: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b="1" i="0">
                <a:solidFill>
                  <a:srgbClr val="E4DDD2"/>
                </a:solidFill>
                <a:latin typeface="18 VAG Rounded Bold   07390" pitchFamily="2" charset="0"/>
              </a:defRPr>
            </a:lvl1pPr>
          </a:lstStyle>
          <a:p>
            <a:r>
              <a:rPr lang="en-US" dirty="0"/>
              <a:t>Click to edit Master title style</a:t>
            </a:r>
          </a:p>
        </p:txBody>
      </p:sp>
      <p:pic>
        <p:nvPicPr>
          <p:cNvPr id="15" name="Picture 14">
            <a:extLst>
              <a:ext uri="{FF2B5EF4-FFF2-40B4-BE49-F238E27FC236}">
                <a16:creationId xmlns:a16="http://schemas.microsoft.com/office/drawing/2014/main" id="{7DD9E74F-8295-8546-AB63-B09A36C3C5C9}"/>
              </a:ext>
            </a:extLst>
          </p:cNvPr>
          <p:cNvPicPr>
            <a:picLocks noChangeAspect="1"/>
          </p:cNvPicPr>
          <p:nvPr userDrawn="1"/>
        </p:nvPicPr>
        <p:blipFill>
          <a:blip r:embed="rId5"/>
          <a:stretch>
            <a:fillRect/>
          </a:stretch>
        </p:blipFill>
        <p:spPr>
          <a:xfrm>
            <a:off x="2263606" y="4781550"/>
            <a:ext cx="948506" cy="2921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1037"/>
            <a:ext cx="7877176" cy="4024313"/>
          </a:xfrm>
        </p:spPr>
        <p:txBody>
          <a:bodyPr/>
          <a:lstStyle>
            <a:lvl1pPr>
              <a:defRPr b="0" i="0">
                <a:latin typeface="18 VAG Rounded Light   02390" pitchFamily="2" charset="0"/>
              </a:defRPr>
            </a:lvl1pPr>
            <a:lvl2pPr>
              <a:defRPr b="0" i="0">
                <a:latin typeface="18 VAG Rounded Light   02390" pitchFamily="2" charset="0"/>
              </a:defRPr>
            </a:lvl2pPr>
            <a:lvl3pPr>
              <a:defRPr b="0" i="0">
                <a:latin typeface="18 VAG Rounded Light   02390" pitchFamily="2" charset="0"/>
              </a:defRPr>
            </a:lvl3pPr>
            <a:lvl4pPr>
              <a:defRPr b="0" i="0">
                <a:latin typeface="18 VAG Rounded Light   02390" pitchFamily="2" charset="0"/>
              </a:defRPr>
            </a:lvl4pPr>
            <a:lvl5pPr>
              <a:defRPr b="0" i="0">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b="1" i="0">
                <a:latin typeface="18 VAG Rounded Bold   07390" pitchFamily="2" charset="0"/>
              </a:defRPr>
            </a:lvl1pPr>
          </a:lstStyle>
          <a:p>
            <a:r>
              <a:rPr lang="en-US" dirty="0"/>
              <a:t>Click to edit Master title style</a:t>
            </a:r>
          </a:p>
        </p:txBody>
      </p:sp>
    </p:spTree>
    <p:extLst>
      <p:ext uri="{BB962C8B-B14F-4D97-AF65-F5344CB8AC3E}">
        <p14:creationId xmlns:p14="http://schemas.microsoft.com/office/powerpoint/2010/main" val="94429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E29CF758-356F-D645-A544-8AD2373E333C}"/>
              </a:ext>
            </a:extLst>
          </p:cNvPr>
          <p:cNvPicPr>
            <a:picLocks noChangeAspect="1"/>
          </p:cNvPicPr>
          <p:nvPr userDrawn="1"/>
        </p:nvPicPr>
        <p:blipFill>
          <a:blip r:embed="rId2"/>
          <a:stretch>
            <a:fillRect/>
          </a:stretch>
        </p:blipFill>
        <p:spPr>
          <a:xfrm>
            <a:off x="0" y="9619"/>
            <a:ext cx="9144000" cy="5143500"/>
          </a:xfrm>
          <a:prstGeom prst="rect">
            <a:avLst/>
          </a:prstGeom>
        </p:spPr>
      </p:pic>
      <p:sp>
        <p:nvSpPr>
          <p:cNvPr id="3" name="Content Placeholder 2"/>
          <p:cNvSpPr>
            <a:spLocks noGrp="1"/>
          </p:cNvSpPr>
          <p:nvPr>
            <p:ph sz="half" idx="1"/>
          </p:nvPr>
        </p:nvSpPr>
        <p:spPr>
          <a:xfrm>
            <a:off x="836882" y="676369"/>
            <a:ext cx="3735118"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66750"/>
            <a:ext cx="4067176"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18 VAG Rounded Black   09390"/>
                <a:ea typeface="+mn-ea"/>
                <a:cs typeface="+mn-cs"/>
              </a:rPr>
              <a:t>Introduction</a:t>
            </a:r>
            <a:r>
              <a:rPr lang="en-US" sz="1125" b="1" dirty="0">
                <a:solidFill>
                  <a:srgbClr val="FFFF00"/>
                </a:solidFill>
                <a:latin typeface="18 VAG Rounded Black   09390"/>
                <a:ea typeface="+mn-ea"/>
                <a:cs typeface="+mn-cs"/>
              </a:rPr>
              <a:t> </a:t>
            </a:r>
            <a:r>
              <a:rPr lang="en-US" sz="1125" b="1" dirty="0">
                <a:solidFill>
                  <a:schemeClr val="tx1"/>
                </a:solidFill>
                <a:latin typeface="18 VAG Rounded Black   09390"/>
                <a:ea typeface="+mn-ea"/>
                <a:cs typeface="+mn-cs"/>
              </a:rPr>
              <a:t>(</a:t>
            </a:r>
            <a:fld id="{F6F39CF2-87E7-FF4A-9C8E-A745CB692DE9}" type="slidenum">
              <a:rPr lang="en-US" sz="1125" b="1">
                <a:solidFill>
                  <a:schemeClr val="tx1"/>
                </a:solidFill>
                <a:latin typeface="18 VAG Rounded Black   09390"/>
                <a:ea typeface="+mn-ea"/>
                <a:cs typeface="+mn-cs"/>
              </a:rPr>
              <a:pPr algn="ctr" eaLnBrk="0" hangingPunct="0">
                <a:defRPr/>
              </a:pPr>
              <a:t>‹#›</a:t>
            </a:fld>
            <a:r>
              <a:rPr lang="en-US" sz="1125" b="1" dirty="0">
                <a:solidFill>
                  <a:schemeClr val="tx1"/>
                </a:solidFill>
                <a:latin typeface="18 VAG Rounded Black   0939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a:t>
            </a:r>
            <a:r>
              <a:rPr lang="en-US" sz="875" b="0" i="0" dirty="0" err="1">
                <a:solidFill>
                  <a:schemeClr val="tx1"/>
                </a:solidFill>
                <a:latin typeface="18 VAG Rounded Thin   55390" pitchFamily="2" charset="0"/>
                <a:ea typeface="+mn-ea"/>
                <a:cs typeface="+mn-cs"/>
              </a:rPr>
              <a:t>Nikolić</a:t>
            </a:r>
            <a:endParaRPr lang="en-US" sz="875" b="0" i="0" dirty="0">
              <a:solidFill>
                <a:schemeClr val="tx1"/>
              </a:solidFill>
              <a:latin typeface="18 VAG Rounded Thin   55390" pitchFamily="2"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solidFill>
                  <a:srgbClr val="E4DDD2"/>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CA0BEC86-E652-F848-AA3E-EC0AC5D44BB2}"/>
              </a:ext>
            </a:extLst>
          </p:cNvPr>
          <p:cNvPicPr>
            <a:picLocks noChangeAspect="1"/>
          </p:cNvPicPr>
          <p:nvPr userDrawn="1"/>
        </p:nvPicPr>
        <p:blipFill>
          <a:blip r:embed="rId5"/>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1331853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1037"/>
            <a:ext cx="6429376" cy="4024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394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8ECFEE2E-863C-C649-AF97-D7D700C3CC1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838200" y="666750"/>
            <a:ext cx="2952750"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67200" y="666750"/>
            <a:ext cx="3000376"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VAGRundschriftD" panose="00000500000000000000" pitchFamily="50" charset="0"/>
                <a:ea typeface="+mn-ea"/>
                <a:cs typeface="+mn-cs"/>
              </a:rPr>
              <a:t>Introduction</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82AFCD5E-49BF-E247-8C97-949C07F042FD}"/>
              </a:ext>
            </a:extLst>
          </p:cNvPr>
          <p:cNvPicPr>
            <a:picLocks noChangeAspect="1"/>
          </p:cNvPicPr>
          <p:nvPr userDrawn="1"/>
        </p:nvPicPr>
        <p:blipFill>
          <a:blip r:embed="rId5"/>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37528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DD4C6C20-F48B-6B49-86FF-DB6B770C5747}"/>
              </a:ext>
            </a:extLst>
          </p:cNvPr>
          <p:cNvPicPr>
            <a:picLocks noChangeAspect="1"/>
          </p:cNvPicPr>
          <p:nvPr userDrawn="1"/>
        </p:nvPicPr>
        <p:blipFill>
          <a:blip r:embed="rId19"/>
          <a:stretch>
            <a:fillRect/>
          </a:stretch>
        </p:blipFill>
        <p:spPr>
          <a:xfrm>
            <a:off x="0" y="0"/>
            <a:ext cx="9144000" cy="5143500"/>
          </a:xfrm>
          <a:prstGeom prst="rect">
            <a:avLst/>
          </a:prstGeom>
        </p:spPr>
      </p:pic>
      <p:sp>
        <p:nvSpPr>
          <p:cNvPr id="18" name="Rectangle 10"/>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i="0" dirty="0">
                <a:solidFill>
                  <a:srgbClr val="FFC115"/>
                </a:solidFill>
                <a:latin typeface="18 VAG Rounded Bold   07390" pitchFamily="2" charset="0"/>
                <a:ea typeface="+mn-ea"/>
                <a:cs typeface="+mn-cs"/>
              </a:rPr>
              <a:t>RISC-V Procedures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smtClean="0">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cxnSp>
        <p:nvCxnSpPr>
          <p:cNvPr id="13" name="Straight Connector 12"/>
          <p:cNvCxnSpPr>
            <a:cxnSpLocks/>
          </p:cNvCxnSpPr>
          <p:nvPr userDrawn="1"/>
        </p:nvCxnSpPr>
        <p:spPr>
          <a:xfrm>
            <a:off x="836882" y="666458"/>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027" name="Text Placeholder 12"/>
          <p:cNvSpPr>
            <a:spLocks noGrp="1"/>
          </p:cNvSpPr>
          <p:nvPr>
            <p:ph type="body" idx="1"/>
          </p:nvPr>
        </p:nvSpPr>
        <p:spPr bwMode="auto">
          <a:xfrm>
            <a:off x="2286000" y="681037"/>
            <a:ext cx="6429376" cy="4024313"/>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1"/>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Yan</a:t>
            </a:r>
          </a:p>
        </p:txBody>
      </p:sp>
      <p:pic>
        <p:nvPicPr>
          <p:cNvPr id="4" name="Picture 3">
            <a:extLst>
              <a:ext uri="{FF2B5EF4-FFF2-40B4-BE49-F238E27FC236}">
                <a16:creationId xmlns:a16="http://schemas.microsoft.com/office/drawing/2014/main" id="{544926C7-7ABA-BC4B-B059-3F085BB916B3}"/>
              </a:ext>
            </a:extLst>
          </p:cNvPr>
          <p:cNvPicPr>
            <a:picLocks noChangeAspect="1"/>
          </p:cNvPicPr>
          <p:nvPr userDrawn="1"/>
        </p:nvPicPr>
        <p:blipFill>
          <a:blip r:embed="rId20"/>
          <a:stretch>
            <a:fillRect/>
          </a:stretch>
        </p:blipFill>
        <p:spPr>
          <a:xfrm>
            <a:off x="8334212" y="4860074"/>
            <a:ext cx="809788" cy="283426"/>
          </a:xfrm>
          <a:prstGeom prst="rect">
            <a:avLst/>
          </a:prstGeom>
        </p:spPr>
      </p:pic>
      <p:sp>
        <p:nvSpPr>
          <p:cNvPr id="22" name="Title Placeholder 21"/>
          <p:cNvSpPr>
            <a:spLocks noGrp="1"/>
          </p:cNvSpPr>
          <p:nvPr>
            <p:ph type="title"/>
          </p:nvPr>
        </p:nvSpPr>
        <p:spPr>
          <a:xfrm>
            <a:off x="838200" y="57150"/>
            <a:ext cx="7877176" cy="571500"/>
          </a:xfrm>
          <a:prstGeom prst="rect">
            <a:avLst/>
          </a:prstGeom>
        </p:spPr>
        <p:txBody>
          <a:bodyPr vert="horz" lIns="130622" tIns="65310" rIns="130622" bIns="65310" anchor="t">
            <a:noAutofit/>
          </a:bodyPr>
          <a:lstStyle/>
          <a:p>
            <a:r>
              <a:rPr lang="en-US" dirty="0"/>
              <a:t>Click to edit Master title style</a:t>
            </a:r>
          </a:p>
        </p:txBody>
      </p:sp>
      <p:pic>
        <p:nvPicPr>
          <p:cNvPr id="10" name="Picture 9">
            <a:extLst>
              <a:ext uri="{FF2B5EF4-FFF2-40B4-BE49-F238E27FC236}">
                <a16:creationId xmlns:a16="http://schemas.microsoft.com/office/drawing/2014/main" id="{B073723A-86A7-6746-8062-52657EB054C9}"/>
              </a:ext>
            </a:extLst>
          </p:cNvPr>
          <p:cNvPicPr>
            <a:picLocks noChangeAspect="1"/>
          </p:cNvPicPr>
          <p:nvPr userDrawn="1"/>
        </p:nvPicPr>
        <p:blipFill>
          <a:blip r:embed="rId21"/>
          <a:stretch>
            <a:fillRect/>
          </a:stretch>
        </p:blipFill>
        <p:spPr>
          <a:xfrm>
            <a:off x="2263606" y="4781550"/>
            <a:ext cx="948506" cy="292100"/>
          </a:xfrm>
          <a:prstGeom prst="rect">
            <a:avLst/>
          </a:prstGeom>
        </p:spPr>
      </p:pic>
      <p:pic>
        <p:nvPicPr>
          <p:cNvPr id="11" name="Picture 10">
            <a:extLst>
              <a:ext uri="{FF2B5EF4-FFF2-40B4-BE49-F238E27FC236}">
                <a16:creationId xmlns:a16="http://schemas.microsoft.com/office/drawing/2014/main" id="{5154BFA1-742A-6040-9A02-17161CC49CF5}"/>
              </a:ext>
            </a:extLst>
          </p:cNvPr>
          <p:cNvPicPr>
            <a:picLocks noChangeAspect="1"/>
          </p:cNvPicPr>
          <p:nvPr userDrawn="1"/>
        </p:nvPicPr>
        <p:blipFill>
          <a:blip r:embed="rId22"/>
          <a:srcRect/>
          <a:stretch/>
        </p:blipFill>
        <p:spPr>
          <a:xfrm>
            <a:off x="76200" y="57150"/>
            <a:ext cx="609600" cy="609600"/>
          </a:xfrm>
          <a:prstGeom prst="rect">
            <a:avLst/>
          </a:prstGeom>
        </p:spPr>
      </p:pic>
    </p:spTree>
  </p:cSld>
  <p:clrMap bg1="dk1" tx1="lt1" bg2="dk2" tx2="lt2" accent1="accent1" accent2="accent2" accent3="accent3" accent4="accent4" accent5="accent5" accent6="accent6" hlink="hlink" folHlink="folHlink"/>
  <p:sldLayoutIdLst>
    <p:sldLayoutId id="2147483695" r:id="rId1"/>
    <p:sldLayoutId id="2147483687" r:id="rId2"/>
    <p:sldLayoutId id="2147483694" r:id="rId3"/>
    <p:sldLayoutId id="2147483673" r:id="rId4"/>
    <p:sldLayoutId id="2147483675" r:id="rId5"/>
    <p:sldLayoutId id="2147483688" r:id="rId6"/>
    <p:sldLayoutId id="2147483689" r:id="rId7"/>
    <p:sldLayoutId id="2147483690" r:id="rId8"/>
    <p:sldLayoutId id="2147483691" r:id="rId9"/>
    <p:sldLayoutId id="2147483685" r:id="rId10"/>
    <p:sldLayoutId id="2147483686" r:id="rId11"/>
    <p:sldLayoutId id="2147483681" r:id="rId12"/>
    <p:sldLayoutId id="2147483682" r:id="rId13"/>
    <p:sldLayoutId id="2147483683" r:id="rId14"/>
    <p:sldLayoutId id="2147483680" r:id="rId15"/>
    <p:sldLayoutId id="2147483676" r:id="rId16"/>
    <p:sldLayoutId id="2147483693" r:id="rId17"/>
  </p:sldLayoutIdLst>
  <p:txStyles>
    <p:titleStyle>
      <a:lvl1pPr algn="l" rtl="0" eaLnBrk="0" fontAlgn="base" hangingPunct="0">
        <a:spcBef>
          <a:spcPct val="0"/>
        </a:spcBef>
        <a:spcAft>
          <a:spcPct val="0"/>
        </a:spcAft>
        <a:defRPr sz="3200" kern="1200" spc="-89">
          <a:solidFill>
            <a:srgbClr val="E4DDD2"/>
          </a:solidFill>
          <a:latin typeface="18 VAG Rounded Bold   07390"/>
          <a:ea typeface="ＭＳ Ｐゴシック" charset="-128"/>
          <a:cs typeface="AppleGaramond Bd"/>
        </a:defRPr>
      </a:lvl1pPr>
      <a:lvl2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5pPr>
      <a:lvl6pPr marL="408194" algn="l" rtl="0" fontAlgn="base">
        <a:spcBef>
          <a:spcPct val="0"/>
        </a:spcBef>
        <a:spcAft>
          <a:spcPct val="0"/>
        </a:spcAft>
        <a:defRPr sz="3625" b="1">
          <a:solidFill>
            <a:srgbClr val="C1EEFF"/>
          </a:solidFill>
          <a:latin typeface="Corbel" charset="0"/>
          <a:ea typeface="ＭＳ Ｐゴシック" charset="-128"/>
          <a:cs typeface="ＭＳ Ｐゴシック" charset="-128"/>
        </a:defRPr>
      </a:lvl6pPr>
      <a:lvl7pPr marL="816388" algn="l" rtl="0" fontAlgn="base">
        <a:spcBef>
          <a:spcPct val="0"/>
        </a:spcBef>
        <a:spcAft>
          <a:spcPct val="0"/>
        </a:spcAft>
        <a:defRPr sz="3625" b="1">
          <a:solidFill>
            <a:srgbClr val="C1EEFF"/>
          </a:solidFill>
          <a:latin typeface="Corbel" charset="0"/>
          <a:ea typeface="ＭＳ Ｐゴシック" charset="-128"/>
          <a:cs typeface="ＭＳ Ｐゴシック" charset="-128"/>
        </a:defRPr>
      </a:lvl7pPr>
      <a:lvl8pPr marL="1224582" algn="l" rtl="0" fontAlgn="base">
        <a:spcBef>
          <a:spcPct val="0"/>
        </a:spcBef>
        <a:spcAft>
          <a:spcPct val="0"/>
        </a:spcAft>
        <a:defRPr sz="3625" b="1">
          <a:solidFill>
            <a:srgbClr val="C1EEFF"/>
          </a:solidFill>
          <a:latin typeface="Corbel" charset="0"/>
          <a:ea typeface="ＭＳ Ｐゴシック" charset="-128"/>
          <a:cs typeface="ＭＳ Ｐゴシック" charset="-128"/>
        </a:defRPr>
      </a:lvl8pPr>
      <a:lvl9pPr marL="1632776" algn="l" rtl="0" fontAlgn="base">
        <a:spcBef>
          <a:spcPct val="0"/>
        </a:spcBef>
        <a:spcAft>
          <a:spcPct val="0"/>
        </a:spcAft>
        <a:defRPr sz="3625" b="1">
          <a:solidFill>
            <a:srgbClr val="C1EEFF"/>
          </a:solidFill>
          <a:latin typeface="Corbel" charset="0"/>
          <a:ea typeface="ＭＳ Ｐゴシック" charset="-128"/>
          <a:cs typeface="ＭＳ Ｐゴシック" charset="-128"/>
        </a:defRPr>
      </a:lvl9pPr>
    </p:titleStyle>
    <p:bodyStyle>
      <a:lvl1pPr marL="367091" indent="-306146" algn="l" rtl="0" eaLnBrk="0" fontAlgn="base" hangingPunct="0">
        <a:spcBef>
          <a:spcPts val="625"/>
        </a:spcBef>
        <a:spcAft>
          <a:spcPct val="0"/>
        </a:spcAft>
        <a:buClr>
          <a:srgbClr val="E4DDD2"/>
        </a:buClr>
        <a:buSzPct val="95000"/>
        <a:buFont typeface="Wingdings" pitchFamily="-1" charset="2"/>
        <a:buChar char=""/>
        <a:defRPr sz="2400" b="0" i="0" kern="1200">
          <a:solidFill>
            <a:schemeClr val="tx1"/>
          </a:solidFill>
          <a:latin typeface="18 VAG Rounded Light   02390" pitchFamily="2" charset="0"/>
          <a:ea typeface="ＭＳ Ｐゴシック" charset="-128"/>
          <a:cs typeface="18 VAG Rounded Light   02390" pitchFamily="2" charset="0"/>
        </a:defRPr>
      </a:lvl1pPr>
      <a:lvl2pPr marL="660481" indent="-255121" algn="l" rtl="0" eaLnBrk="0" fontAlgn="base" hangingPunct="0">
        <a:spcBef>
          <a:spcPct val="20000"/>
        </a:spcBef>
        <a:spcAft>
          <a:spcPct val="0"/>
        </a:spcAft>
        <a:buSzPct val="90000"/>
        <a:buFont typeface="Wingdings" pitchFamily="-1" charset="2"/>
        <a:buChar char=""/>
        <a:defRPr sz="2000" b="0" i="0" kern="1200">
          <a:solidFill>
            <a:srgbClr val="C5DBC3"/>
          </a:solidFill>
          <a:latin typeface="18 VAG Rounded Light   02390" pitchFamily="2" charset="0"/>
          <a:ea typeface="ＭＳ Ｐゴシック" charset="-128"/>
          <a:cs typeface="+mn-cs"/>
        </a:defRPr>
      </a:lvl2pPr>
      <a:lvl3pPr marL="888673" indent="-204097" algn="l" rtl="0" eaLnBrk="0" fontAlgn="base" hangingPunct="0">
        <a:spcBef>
          <a:spcPct val="20000"/>
        </a:spcBef>
        <a:spcAft>
          <a:spcPct val="0"/>
        </a:spcAft>
        <a:buFont typeface="Wingdings 2" pitchFamily="-1" charset="2"/>
        <a:buChar char=""/>
        <a:defRPr sz="2000" b="0" i="0" kern="1200">
          <a:solidFill>
            <a:srgbClr val="00BEE2"/>
          </a:solidFill>
          <a:latin typeface="18 VAG Rounded Light   02390" pitchFamily="2" charset="0"/>
          <a:ea typeface="ＭＳ Ｐゴシック" charset="-128"/>
          <a:cs typeface="+mn-cs"/>
        </a:defRPr>
      </a:lvl3pPr>
      <a:lvl4pPr marL="1264171" indent="-342900" algn="l" rtl="0" eaLnBrk="0" fontAlgn="base" hangingPunct="0">
        <a:spcBef>
          <a:spcPct val="20000"/>
        </a:spcBef>
        <a:spcAft>
          <a:spcPct val="0"/>
        </a:spcAft>
        <a:buClr>
          <a:srgbClr val="FFC000"/>
        </a:buClr>
        <a:buFont typeface="Arial" panose="020B0604020202020204" pitchFamily="34" charset="0"/>
        <a:buChar char="•"/>
        <a:defRPr sz="1875" b="0" i="0" kern="1200">
          <a:solidFill>
            <a:srgbClr val="FFC117"/>
          </a:solidFill>
          <a:latin typeface="18 VAG Rounded Light   02390" pitchFamily="2" charset="0"/>
          <a:ea typeface="ＭＳ Ｐゴシック" charset="-128"/>
          <a:cs typeface="+mn-cs"/>
        </a:defRPr>
      </a:lvl4pPr>
      <a:lvl5pPr marL="1322379" indent="-187089" algn="l" rtl="0" eaLnBrk="0" fontAlgn="base" hangingPunct="0">
        <a:spcBef>
          <a:spcPct val="20000"/>
        </a:spcBef>
        <a:spcAft>
          <a:spcPct val="0"/>
        </a:spcAft>
        <a:buClr>
          <a:schemeClr val="tx1"/>
        </a:buClr>
        <a:buFont typeface="Wingdings 2" pitchFamily="-1" charset="2"/>
        <a:buChar char=""/>
        <a:defRPr sz="1800" b="0" i="0" kern="1200">
          <a:solidFill>
            <a:srgbClr val="E4DDD2"/>
          </a:solidFill>
          <a:latin typeface="18 VAG Rounded Light   02390" pitchFamily="2" charset="0"/>
          <a:ea typeface="ＭＳ Ｐゴシック" charset="-128"/>
          <a:cs typeface="+mn-cs"/>
        </a:defRPr>
      </a:lvl5pPr>
      <a:lvl6pPr marL="1526645" indent="-187769" algn="l" rtl="0" eaLnBrk="1" latinLnBrk="0" hangingPunct="1">
        <a:spcBef>
          <a:spcPct val="20000"/>
        </a:spcBef>
        <a:buClr>
          <a:schemeClr val="accent3"/>
        </a:buClr>
        <a:buFont typeface="Wingdings 2"/>
        <a:buChar char=""/>
        <a:defRPr kumimoji="0" sz="1625" kern="1200">
          <a:solidFill>
            <a:schemeClr val="tx1"/>
          </a:solidFill>
          <a:latin typeface="+mn-lt"/>
          <a:ea typeface="+mn-ea"/>
          <a:cs typeface="+mn-cs"/>
        </a:defRPr>
      </a:lvl6pPr>
      <a:lvl7pPr marL="1698086"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7pPr>
      <a:lvl8pPr marL="1869528"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8pPr>
      <a:lvl9pPr marL="2040969"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08194" algn="l" rtl="0" eaLnBrk="1" latinLnBrk="0" hangingPunct="1">
        <a:defRPr kumimoji="0" kern="1200">
          <a:solidFill>
            <a:schemeClr val="tx1"/>
          </a:solidFill>
          <a:latin typeface="+mn-lt"/>
          <a:ea typeface="+mn-ea"/>
          <a:cs typeface="+mn-cs"/>
        </a:defRPr>
      </a:lvl2pPr>
      <a:lvl3pPr marL="816388" algn="l" rtl="0" eaLnBrk="1" latinLnBrk="0" hangingPunct="1">
        <a:defRPr kumimoji="0" kern="1200">
          <a:solidFill>
            <a:schemeClr val="tx1"/>
          </a:solidFill>
          <a:latin typeface="+mn-lt"/>
          <a:ea typeface="+mn-ea"/>
          <a:cs typeface="+mn-cs"/>
        </a:defRPr>
      </a:lvl3pPr>
      <a:lvl4pPr marL="1224582" algn="l" rtl="0" eaLnBrk="1" latinLnBrk="0" hangingPunct="1">
        <a:defRPr kumimoji="0" kern="1200">
          <a:solidFill>
            <a:schemeClr val="tx1"/>
          </a:solidFill>
          <a:latin typeface="+mn-lt"/>
          <a:ea typeface="+mn-ea"/>
          <a:cs typeface="+mn-cs"/>
        </a:defRPr>
      </a:lvl4pPr>
      <a:lvl5pPr marL="1632776" algn="l" rtl="0" eaLnBrk="1" latinLnBrk="0" hangingPunct="1">
        <a:defRPr kumimoji="0" kern="1200">
          <a:solidFill>
            <a:schemeClr val="tx1"/>
          </a:solidFill>
          <a:latin typeface="+mn-lt"/>
          <a:ea typeface="+mn-ea"/>
          <a:cs typeface="+mn-cs"/>
        </a:defRPr>
      </a:lvl5pPr>
      <a:lvl6pPr marL="2040969" algn="l" rtl="0" eaLnBrk="1" latinLnBrk="0" hangingPunct="1">
        <a:defRPr kumimoji="0" kern="1200">
          <a:solidFill>
            <a:schemeClr val="tx1"/>
          </a:solidFill>
          <a:latin typeface="+mn-lt"/>
          <a:ea typeface="+mn-ea"/>
          <a:cs typeface="+mn-cs"/>
        </a:defRPr>
      </a:lvl6pPr>
      <a:lvl7pPr marL="2449163" algn="l" rtl="0" eaLnBrk="1" latinLnBrk="0" hangingPunct="1">
        <a:defRPr kumimoji="0" kern="1200">
          <a:solidFill>
            <a:schemeClr val="tx1"/>
          </a:solidFill>
          <a:latin typeface="+mn-lt"/>
          <a:ea typeface="+mn-ea"/>
          <a:cs typeface="+mn-cs"/>
        </a:defRPr>
      </a:lvl7pPr>
      <a:lvl8pPr marL="2857357" algn="l" rtl="0" eaLnBrk="1" latinLnBrk="0" hangingPunct="1">
        <a:defRPr kumimoji="0" kern="1200">
          <a:solidFill>
            <a:schemeClr val="tx1"/>
          </a:solidFill>
          <a:latin typeface="+mn-lt"/>
          <a:ea typeface="+mn-ea"/>
          <a:cs typeface="+mn-cs"/>
        </a:defRPr>
      </a:lvl8pPr>
      <a:lvl9pPr marL="3265551"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openai.com/api/"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MR32HeTNj1phgeR5cVRmhx-GUrHBtcEb/view?usp=shar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BE44B15-3250-C7BB-9D7B-577CE009937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7331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1" name="Rectangle 3"/>
          <p:cNvSpPr>
            <a:spLocks noGrp="1" noChangeArrowheads="1"/>
          </p:cNvSpPr>
          <p:nvPr>
            <p:ph idx="1"/>
          </p:nvPr>
        </p:nvSpPr>
        <p:spPr>
          <a:xfrm>
            <a:off x="2286000" y="681037"/>
            <a:ext cx="6781800" cy="4024313"/>
          </a:xfrm>
        </p:spPr>
        <p:txBody>
          <a:bodyPr>
            <a:noAutofit/>
          </a:bodyPr>
          <a:lstStyle/>
          <a:p>
            <a:r>
              <a:rPr lang="en-US" sz="2250" dirty="0">
                <a:latin typeface="VAGRundschriftDLig"/>
              </a:rPr>
              <a:t>Single instruction to jump and save return address: jump and link (</a:t>
            </a:r>
            <a:r>
              <a:rPr lang="en-US" sz="2250" b="1" dirty="0" err="1">
                <a:solidFill>
                  <a:srgbClr val="FFC000"/>
                </a:solidFill>
                <a:latin typeface="Courier"/>
                <a:cs typeface="Courier"/>
              </a:rPr>
              <a:t>jal</a:t>
            </a:r>
            <a:r>
              <a:rPr lang="en-US" sz="2250" dirty="0">
                <a:latin typeface="VAGRundschriftDLig"/>
              </a:rPr>
              <a:t>)</a:t>
            </a:r>
          </a:p>
          <a:p>
            <a:r>
              <a:rPr lang="en-US" sz="2250" dirty="0">
                <a:solidFill>
                  <a:srgbClr val="0070C0"/>
                </a:solidFill>
                <a:latin typeface="VAGRundschriftDLig"/>
              </a:rPr>
              <a:t>Before</a:t>
            </a:r>
            <a:r>
              <a:rPr lang="en-US" sz="2250" dirty="0">
                <a:latin typeface="VAGRundschriftDLig"/>
              </a:rPr>
              <a:t>:</a:t>
            </a:r>
            <a:br>
              <a:rPr lang="en-US" sz="2250" dirty="0">
                <a:latin typeface="+mj-lt"/>
              </a:rPr>
            </a:br>
            <a:r>
              <a:rPr lang="en-US" sz="2250" dirty="0">
                <a:latin typeface="+mj-lt"/>
              </a:rPr>
              <a:t>  </a:t>
            </a:r>
            <a:r>
              <a:rPr lang="en-US" sz="2250" b="1" dirty="0">
                <a:solidFill>
                  <a:srgbClr val="FFC000"/>
                </a:solidFill>
                <a:latin typeface="Courier"/>
                <a:cs typeface="Courier"/>
              </a:rPr>
              <a:t>1008 </a:t>
            </a:r>
            <a:r>
              <a:rPr lang="en-US" sz="2250" b="1" dirty="0" err="1">
                <a:solidFill>
                  <a:srgbClr val="FFC000"/>
                </a:solidFill>
                <a:latin typeface="Courier"/>
                <a:cs typeface="Courier"/>
              </a:rPr>
              <a:t>addi</a:t>
            </a:r>
            <a:r>
              <a:rPr lang="en-US" sz="2250" b="1" dirty="0">
                <a:solidFill>
                  <a:srgbClr val="FFC000"/>
                </a:solidFill>
                <a:latin typeface="Courier"/>
                <a:cs typeface="Courier"/>
              </a:rPr>
              <a:t> ra,zero,1016 </a:t>
            </a:r>
            <a:r>
              <a:rPr lang="en-US" sz="2250" b="1" dirty="0">
                <a:solidFill>
                  <a:srgbClr val="D5C8CE"/>
                </a:solidFill>
                <a:latin typeface="Courier"/>
                <a:cs typeface="Courier"/>
              </a:rPr>
              <a:t>	</a:t>
            </a:r>
            <a:r>
              <a:rPr lang="en-US" sz="2250" b="1" i="1" dirty="0">
                <a:solidFill>
                  <a:srgbClr val="D5C8CE"/>
                </a:solidFill>
                <a:latin typeface="Courier"/>
                <a:cs typeface="Courier"/>
              </a:rPr>
              <a:t># ra=1016</a:t>
            </a:r>
            <a:br>
              <a:rPr lang="en-US" sz="2250" b="1" dirty="0">
                <a:latin typeface="Courier"/>
                <a:cs typeface="Courier"/>
              </a:rPr>
            </a:br>
            <a:r>
              <a:rPr lang="en-US" sz="2250" b="1" dirty="0">
                <a:latin typeface="Courier"/>
                <a:cs typeface="Courier"/>
              </a:rPr>
              <a:t> </a:t>
            </a:r>
            <a:r>
              <a:rPr lang="en-US" sz="2250" b="1" dirty="0">
                <a:solidFill>
                  <a:srgbClr val="FFC000"/>
                </a:solidFill>
                <a:latin typeface="Courier"/>
                <a:cs typeface="Courier"/>
              </a:rPr>
              <a:t>1012 j sum </a:t>
            </a:r>
            <a:r>
              <a:rPr lang="en-US" sz="2250" b="1" dirty="0">
                <a:latin typeface="Courier"/>
                <a:cs typeface="Courier"/>
              </a:rPr>
              <a:t>		</a:t>
            </a:r>
            <a:r>
              <a:rPr lang="en-US" sz="2250" b="1" dirty="0">
                <a:solidFill>
                  <a:srgbClr val="D5C8CE"/>
                </a:solidFill>
                <a:latin typeface="Courier"/>
                <a:cs typeface="Courier"/>
              </a:rPr>
              <a:t>     </a:t>
            </a:r>
            <a:r>
              <a:rPr lang="en-US" sz="2250" b="1" i="1" dirty="0">
                <a:solidFill>
                  <a:srgbClr val="D5C8CE"/>
                </a:solidFill>
                <a:latin typeface="Courier"/>
                <a:cs typeface="Courier"/>
              </a:rPr>
              <a:t># </a:t>
            </a:r>
            <a:r>
              <a:rPr lang="en-US" sz="2250" b="1" i="1" dirty="0" err="1">
                <a:solidFill>
                  <a:srgbClr val="D5C8CE"/>
                </a:solidFill>
                <a:latin typeface="Courier"/>
                <a:cs typeface="Courier"/>
              </a:rPr>
              <a:t>goto</a:t>
            </a:r>
            <a:r>
              <a:rPr lang="en-US" sz="2250" b="1" i="1" dirty="0">
                <a:solidFill>
                  <a:srgbClr val="D5C8CE"/>
                </a:solidFill>
                <a:latin typeface="Courier"/>
                <a:cs typeface="Courier"/>
              </a:rPr>
              <a:t> sum</a:t>
            </a:r>
            <a:endParaRPr lang="en-US" sz="2250" b="1" dirty="0">
              <a:solidFill>
                <a:srgbClr val="D5C8CE"/>
              </a:solidFill>
              <a:latin typeface="Courier"/>
              <a:cs typeface="Courier"/>
            </a:endParaRPr>
          </a:p>
          <a:p>
            <a:r>
              <a:rPr lang="en-US" sz="2250" dirty="0">
                <a:solidFill>
                  <a:srgbClr val="0070C0"/>
                </a:solidFill>
                <a:latin typeface="VAGRundschriftDLig"/>
              </a:rPr>
              <a:t>After</a:t>
            </a:r>
            <a:r>
              <a:rPr lang="en-US" sz="2250" dirty="0">
                <a:latin typeface="VAGRundschriftDLig"/>
              </a:rPr>
              <a:t>:</a:t>
            </a:r>
            <a:br>
              <a:rPr lang="en-US" sz="2250" dirty="0">
                <a:latin typeface="+mj-lt"/>
              </a:rPr>
            </a:br>
            <a:r>
              <a:rPr lang="en-US" sz="2250" dirty="0">
                <a:latin typeface="+mj-lt"/>
              </a:rPr>
              <a:t>  </a:t>
            </a:r>
            <a:r>
              <a:rPr lang="en-US" sz="2250" b="1" dirty="0">
                <a:solidFill>
                  <a:srgbClr val="FFC000"/>
                </a:solidFill>
                <a:latin typeface="Courier"/>
                <a:cs typeface="Courier"/>
              </a:rPr>
              <a:t>1008 </a:t>
            </a:r>
            <a:r>
              <a:rPr lang="en-US" sz="2250" b="1" dirty="0" err="1">
                <a:solidFill>
                  <a:srgbClr val="FFC000"/>
                </a:solidFill>
                <a:latin typeface="Courier"/>
                <a:cs typeface="Courier"/>
              </a:rPr>
              <a:t>jal</a:t>
            </a:r>
            <a:r>
              <a:rPr lang="en-US" sz="2250" b="1" dirty="0">
                <a:solidFill>
                  <a:srgbClr val="FFC000"/>
                </a:solidFill>
                <a:latin typeface="Courier"/>
                <a:cs typeface="Courier"/>
              </a:rPr>
              <a:t> sum  </a:t>
            </a:r>
            <a:r>
              <a:rPr lang="en-US" sz="2250" b="1" i="1" dirty="0">
                <a:solidFill>
                  <a:srgbClr val="D5C8CE"/>
                </a:solidFill>
                <a:latin typeface="Courier"/>
                <a:cs typeface="Courier"/>
              </a:rPr>
              <a:t># ra=1012,goto sum</a:t>
            </a:r>
            <a:r>
              <a:rPr lang="en-US" sz="2250" i="1" dirty="0">
                <a:solidFill>
                  <a:schemeClr val="bg1">
                    <a:lumMod val="50000"/>
                  </a:schemeClr>
                </a:solidFill>
                <a:latin typeface="Courier"/>
                <a:cs typeface="Courier"/>
              </a:rPr>
              <a:t>s</a:t>
            </a:r>
            <a:endParaRPr lang="en-US" sz="2250" dirty="0">
              <a:solidFill>
                <a:schemeClr val="bg1">
                  <a:lumMod val="50000"/>
                </a:schemeClr>
              </a:solidFill>
              <a:latin typeface="Courier"/>
              <a:cs typeface="Courier"/>
            </a:endParaRPr>
          </a:p>
          <a:p>
            <a:r>
              <a:rPr lang="en-US" sz="2250" dirty="0">
                <a:latin typeface="VAGRundschriftDLig"/>
              </a:rPr>
              <a:t>Why have a </a:t>
            </a:r>
            <a:r>
              <a:rPr lang="en-US" sz="2250" b="1" dirty="0" err="1">
                <a:solidFill>
                  <a:srgbClr val="FFC000"/>
                </a:solidFill>
                <a:latin typeface="Courier"/>
                <a:cs typeface="Courier"/>
              </a:rPr>
              <a:t>jal</a:t>
            </a:r>
            <a:r>
              <a:rPr lang="en-US" sz="2250" dirty="0">
                <a:latin typeface="VAGRundschriftDLig"/>
              </a:rPr>
              <a:t>?</a:t>
            </a:r>
            <a:r>
              <a:rPr lang="en-US" sz="2250" dirty="0">
                <a:latin typeface="+mj-lt"/>
              </a:rPr>
              <a:t> </a:t>
            </a:r>
          </a:p>
          <a:p>
            <a:pPr lvl="1"/>
            <a:r>
              <a:rPr lang="en-US" sz="1800" dirty="0">
                <a:latin typeface="VAGRundschriftDLig"/>
              </a:rPr>
              <a:t>Make the common case fast: function calls very common</a:t>
            </a:r>
          </a:p>
          <a:p>
            <a:pPr lvl="1"/>
            <a:r>
              <a:rPr lang="en-US" sz="1800" dirty="0">
                <a:latin typeface="VAGRundschriftDLig"/>
              </a:rPr>
              <a:t>Reduce program size  </a:t>
            </a:r>
          </a:p>
          <a:p>
            <a:pPr lvl="1"/>
            <a:r>
              <a:rPr lang="en-US" sz="1800" dirty="0">
                <a:latin typeface="VAGRundschriftDLig"/>
              </a:rPr>
              <a:t>Don’t have to know where code is in memory with </a:t>
            </a:r>
            <a:r>
              <a:rPr lang="en-US" sz="1800" b="1" dirty="0" err="1">
                <a:latin typeface="Courier"/>
                <a:cs typeface="Courier"/>
              </a:rPr>
              <a:t>jal</a:t>
            </a:r>
            <a:r>
              <a:rPr lang="en-US" sz="1800" dirty="0">
                <a:latin typeface="VAGRundschriftDLig"/>
              </a:rPr>
              <a:t>!</a:t>
            </a:r>
          </a:p>
        </p:txBody>
      </p:sp>
      <p:sp>
        <p:nvSpPr>
          <p:cNvPr id="1968130" name="Rectangle 2"/>
          <p:cNvSpPr>
            <a:spLocks noGrp="1" noChangeArrowheads="1"/>
          </p:cNvSpPr>
          <p:nvPr>
            <p:ph type="title"/>
          </p:nvPr>
        </p:nvSpPr>
        <p:spPr/>
        <p:txBody>
          <a:bodyPr>
            <a:noAutofit/>
          </a:bodyPr>
          <a:lstStyle/>
          <a:p>
            <a:r>
              <a:rPr lang="en-US" dirty="0"/>
              <a:t>Instruction Support for Functions (4/4)</a:t>
            </a:r>
          </a:p>
        </p:txBody>
      </p:sp>
    </p:spTree>
    <p:extLst>
      <p:ext uri="{BB962C8B-B14F-4D97-AF65-F5344CB8AC3E}">
        <p14:creationId xmlns:p14="http://schemas.microsoft.com/office/powerpoint/2010/main" val="388400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681037"/>
            <a:ext cx="6858000" cy="4024313"/>
          </a:xfrm>
        </p:spPr>
        <p:txBody>
          <a:bodyPr>
            <a:noAutofit/>
          </a:bodyPr>
          <a:lstStyle/>
          <a:p>
            <a:r>
              <a:rPr lang="en-US" sz="2000" dirty="0"/>
              <a:t>Invoke function</a:t>
            </a:r>
            <a:r>
              <a:rPr lang="en-US" sz="2000" i="1" dirty="0">
                <a:solidFill>
                  <a:srgbClr val="D8E156"/>
                </a:solidFill>
              </a:rPr>
              <a:t>: jump and link </a:t>
            </a:r>
            <a:r>
              <a:rPr lang="en-US" sz="2000" dirty="0"/>
              <a:t>instruction (</a:t>
            </a:r>
            <a:r>
              <a:rPr lang="en-US" sz="2000" b="1" dirty="0" err="1">
                <a:solidFill>
                  <a:srgbClr val="D8E156"/>
                </a:solidFill>
                <a:latin typeface="Courier New"/>
                <a:cs typeface="Courier New"/>
              </a:rPr>
              <a:t>jal</a:t>
            </a:r>
            <a:r>
              <a:rPr lang="en-US" sz="2000" dirty="0"/>
              <a:t>)</a:t>
            </a:r>
          </a:p>
          <a:p>
            <a:pPr marL="0" indent="0">
              <a:buNone/>
            </a:pPr>
            <a:r>
              <a:rPr lang="en-US" sz="2000" dirty="0"/>
              <a:t>	(really should be </a:t>
            </a:r>
            <a:r>
              <a:rPr lang="en-US" sz="2000" b="1" dirty="0" err="1">
                <a:latin typeface="Courier"/>
              </a:rPr>
              <a:t>laj</a:t>
            </a:r>
            <a:r>
              <a:rPr lang="en-US" sz="2000" dirty="0"/>
              <a:t> </a:t>
            </a:r>
            <a:r>
              <a:rPr lang="en-US" sz="2000" i="1" dirty="0"/>
              <a:t>“link and jump”</a:t>
            </a:r>
            <a:r>
              <a:rPr lang="en-US" sz="2000" dirty="0"/>
              <a:t>)</a:t>
            </a:r>
          </a:p>
          <a:p>
            <a:pPr lvl="1"/>
            <a:r>
              <a:rPr lang="en-US" sz="1600" dirty="0"/>
              <a:t>“link” means form an </a:t>
            </a:r>
            <a:r>
              <a:rPr lang="en-US" sz="1600" i="1" dirty="0"/>
              <a:t>address </a:t>
            </a:r>
            <a:r>
              <a:rPr lang="en-US" sz="1600" dirty="0"/>
              <a:t>or </a:t>
            </a:r>
            <a:r>
              <a:rPr lang="en-US" sz="1600" i="1" dirty="0"/>
              <a:t>link </a:t>
            </a:r>
            <a:r>
              <a:rPr lang="en-US" sz="1600" dirty="0"/>
              <a:t>that points to </a:t>
            </a:r>
            <a:br>
              <a:rPr lang="en-US" sz="1600" dirty="0"/>
            </a:br>
            <a:r>
              <a:rPr lang="en-US" sz="1600" dirty="0"/>
              <a:t>calling site to allow function to return to proper address</a:t>
            </a:r>
          </a:p>
          <a:p>
            <a:pPr lvl="1"/>
            <a:r>
              <a:rPr lang="en-US" sz="1800" dirty="0"/>
              <a:t>Jumps to address and simultaneously saves the address of the </a:t>
            </a:r>
            <a:r>
              <a:rPr lang="en-US" sz="1800" u="sng" dirty="0"/>
              <a:t>following</a:t>
            </a:r>
            <a:r>
              <a:rPr lang="en-US" sz="1800" dirty="0"/>
              <a:t> instruction in register </a:t>
            </a:r>
            <a:r>
              <a:rPr lang="en-US" sz="1800" dirty="0" err="1">
                <a:cs typeface="Courier New"/>
              </a:rPr>
              <a:t>ra</a:t>
            </a:r>
            <a:endParaRPr lang="en-US" sz="1800" dirty="0">
              <a:cs typeface="Courier New"/>
            </a:endParaRPr>
          </a:p>
          <a:p>
            <a:pPr lvl="1">
              <a:buNone/>
            </a:pPr>
            <a:r>
              <a:rPr lang="en-US" sz="2400" dirty="0">
                <a:latin typeface="Courier New"/>
                <a:cs typeface="Courier New"/>
              </a:rPr>
              <a:t>		</a:t>
            </a:r>
            <a:r>
              <a:rPr lang="en-US" b="1" dirty="0" err="1">
                <a:solidFill>
                  <a:srgbClr val="FFC000"/>
                </a:solidFill>
                <a:latin typeface="Courier New"/>
                <a:cs typeface="Courier New"/>
              </a:rPr>
              <a:t>jal</a:t>
            </a:r>
            <a:r>
              <a:rPr lang="en-US" b="1" dirty="0">
                <a:solidFill>
                  <a:srgbClr val="FFC000"/>
                </a:solidFill>
                <a:latin typeface="Courier New"/>
                <a:cs typeface="Courier New"/>
              </a:rPr>
              <a:t> </a:t>
            </a:r>
            <a:r>
              <a:rPr lang="en-US" b="1" dirty="0" err="1">
                <a:solidFill>
                  <a:srgbClr val="FFC000"/>
                </a:solidFill>
                <a:latin typeface="Courier New"/>
                <a:cs typeface="Courier New"/>
              </a:rPr>
              <a:t>FunctionLabel</a:t>
            </a:r>
            <a:endParaRPr lang="en-US" b="1" dirty="0">
              <a:solidFill>
                <a:srgbClr val="FFC000"/>
              </a:solidFill>
              <a:latin typeface="Courier New"/>
              <a:cs typeface="Courier New"/>
            </a:endParaRPr>
          </a:p>
          <a:p>
            <a:r>
              <a:rPr lang="en-US" sz="2000" dirty="0"/>
              <a:t>Return from function:</a:t>
            </a:r>
            <a:r>
              <a:rPr lang="en-US" sz="2000" dirty="0">
                <a:solidFill>
                  <a:srgbClr val="3366FF"/>
                </a:solidFill>
              </a:rPr>
              <a:t> </a:t>
            </a:r>
            <a:r>
              <a:rPr lang="en-US" sz="2000" i="1" dirty="0">
                <a:solidFill>
                  <a:srgbClr val="D8E156"/>
                </a:solidFill>
              </a:rPr>
              <a:t>jump register </a:t>
            </a:r>
            <a:r>
              <a:rPr lang="en-US" sz="2000" dirty="0"/>
              <a:t>instruction (</a:t>
            </a:r>
            <a:r>
              <a:rPr lang="en-US" sz="2000" b="1" dirty="0" err="1">
                <a:solidFill>
                  <a:srgbClr val="FFC000"/>
                </a:solidFill>
                <a:latin typeface="Courier New"/>
                <a:cs typeface="Courier New"/>
              </a:rPr>
              <a:t>jr</a:t>
            </a:r>
            <a:r>
              <a:rPr lang="en-US" sz="2000" dirty="0"/>
              <a:t>) </a:t>
            </a:r>
          </a:p>
          <a:p>
            <a:pPr lvl="1"/>
            <a:r>
              <a:rPr lang="en-US" sz="1800" dirty="0"/>
              <a:t>Unconditional jump to address specified in register:  </a:t>
            </a:r>
            <a:r>
              <a:rPr lang="en-US" b="1" dirty="0" err="1">
                <a:solidFill>
                  <a:srgbClr val="FFC000"/>
                </a:solidFill>
                <a:latin typeface="Courier New"/>
                <a:cs typeface="Courier New"/>
              </a:rPr>
              <a:t>jr</a:t>
            </a:r>
            <a:r>
              <a:rPr lang="en-US" b="1" dirty="0">
                <a:solidFill>
                  <a:srgbClr val="FFC000"/>
                </a:solidFill>
                <a:latin typeface="Courier New"/>
                <a:cs typeface="Courier New"/>
              </a:rPr>
              <a:t> </a:t>
            </a:r>
            <a:r>
              <a:rPr lang="en-US" b="1" dirty="0" err="1">
                <a:solidFill>
                  <a:srgbClr val="FFC000"/>
                </a:solidFill>
                <a:latin typeface="Courier New"/>
                <a:cs typeface="Courier New"/>
              </a:rPr>
              <a:t>ra</a:t>
            </a:r>
            <a:endParaRPr lang="en-US" b="1" dirty="0">
              <a:solidFill>
                <a:srgbClr val="FFC000"/>
              </a:solidFill>
              <a:latin typeface="Courier New"/>
              <a:cs typeface="Courier New"/>
            </a:endParaRPr>
          </a:p>
          <a:p>
            <a:pPr lvl="1"/>
            <a:r>
              <a:rPr lang="en-US" sz="1800" dirty="0"/>
              <a:t>Assembler shorthand: </a:t>
            </a:r>
            <a:r>
              <a:rPr lang="en-US" sz="1800" b="1" dirty="0">
                <a:solidFill>
                  <a:srgbClr val="FFC000"/>
                </a:solidFill>
                <a:latin typeface="Courier New"/>
                <a:cs typeface="Courier New"/>
              </a:rPr>
              <a:t>ret </a:t>
            </a:r>
            <a:r>
              <a:rPr lang="en-US" sz="1800" b="1" dirty="0">
                <a:solidFill>
                  <a:srgbClr val="FFC000"/>
                </a:solidFill>
                <a:latin typeface="Calibri"/>
                <a:cs typeface="Calibri"/>
              </a:rPr>
              <a:t>=</a:t>
            </a:r>
            <a:r>
              <a:rPr lang="en-US" sz="1800" b="1" dirty="0">
                <a:solidFill>
                  <a:srgbClr val="FFC000"/>
                </a:solidFill>
                <a:latin typeface="Courier New"/>
                <a:cs typeface="Courier New"/>
              </a:rPr>
              <a:t> </a:t>
            </a:r>
            <a:r>
              <a:rPr lang="en-US" sz="1800" b="1" dirty="0" err="1">
                <a:solidFill>
                  <a:srgbClr val="FFC000"/>
                </a:solidFill>
                <a:latin typeface="Courier New"/>
                <a:cs typeface="Courier New"/>
              </a:rPr>
              <a:t>jr</a:t>
            </a:r>
            <a:r>
              <a:rPr lang="en-US" sz="1800" b="1" dirty="0">
                <a:solidFill>
                  <a:srgbClr val="FFC000"/>
                </a:solidFill>
                <a:latin typeface="Courier New"/>
                <a:cs typeface="Courier New"/>
              </a:rPr>
              <a:t> </a:t>
            </a:r>
            <a:r>
              <a:rPr lang="en-US" sz="1800" b="1" dirty="0" err="1">
                <a:solidFill>
                  <a:srgbClr val="FFC000"/>
                </a:solidFill>
                <a:latin typeface="Courier New"/>
                <a:cs typeface="Courier New"/>
              </a:rPr>
              <a:t>ra</a:t>
            </a:r>
            <a:endParaRPr lang="en-US" sz="1800" b="1" dirty="0">
              <a:solidFill>
                <a:srgbClr val="FFC000"/>
              </a:solidFill>
              <a:latin typeface="Courier New"/>
              <a:cs typeface="Courier New"/>
            </a:endParaRPr>
          </a:p>
        </p:txBody>
      </p:sp>
      <p:sp>
        <p:nvSpPr>
          <p:cNvPr id="2" name="Title 1"/>
          <p:cNvSpPr>
            <a:spLocks noGrp="1"/>
          </p:cNvSpPr>
          <p:nvPr>
            <p:ph type="title"/>
          </p:nvPr>
        </p:nvSpPr>
        <p:spPr/>
        <p:txBody>
          <a:bodyPr/>
          <a:lstStyle/>
          <a:p>
            <a:r>
              <a:rPr lang="en-US" dirty="0"/>
              <a:t>RISC-V Function Call Instructions</a:t>
            </a:r>
          </a:p>
        </p:txBody>
      </p:sp>
    </p:spTree>
    <p:extLst>
      <p:ext uri="{BB962C8B-B14F-4D97-AF65-F5344CB8AC3E}">
        <p14:creationId xmlns:p14="http://schemas.microsoft.com/office/powerpoint/2010/main" val="116332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5E61B5-A1A0-4516-A199-864B2F6D8E6C}"/>
              </a:ext>
            </a:extLst>
          </p:cNvPr>
          <p:cNvSpPr>
            <a:spLocks noGrp="1"/>
          </p:cNvSpPr>
          <p:nvPr>
            <p:ph idx="1"/>
          </p:nvPr>
        </p:nvSpPr>
        <p:spPr>
          <a:xfrm>
            <a:off x="838200" y="681037"/>
            <a:ext cx="8153400" cy="4024313"/>
          </a:xfrm>
        </p:spPr>
        <p:txBody>
          <a:bodyPr/>
          <a:lstStyle/>
          <a:p>
            <a:pPr marL="60945" indent="0">
              <a:buNone/>
            </a:pPr>
            <a:r>
              <a:rPr lang="en-US" b="1" dirty="0">
                <a:latin typeface="VAGRundschriftDLig"/>
              </a:rPr>
              <a:t>Actually, only two instructions:</a:t>
            </a:r>
          </a:p>
          <a:p>
            <a:r>
              <a:rPr lang="en-US" b="1" dirty="0" err="1">
                <a:latin typeface="Courier"/>
              </a:rPr>
              <a:t>jal</a:t>
            </a:r>
            <a:r>
              <a:rPr lang="en-US" b="1" dirty="0">
                <a:latin typeface="Courier"/>
              </a:rPr>
              <a:t>  </a:t>
            </a:r>
            <a:r>
              <a:rPr lang="en-US" b="1" dirty="0" err="1">
                <a:latin typeface="Courier"/>
              </a:rPr>
              <a:t>rd</a:t>
            </a:r>
            <a:r>
              <a:rPr lang="en-US" b="1" dirty="0">
                <a:latin typeface="Courier"/>
              </a:rPr>
              <a:t>, Label</a:t>
            </a:r>
            <a:r>
              <a:rPr lang="en-US" dirty="0"/>
              <a:t> – jump-and-link</a:t>
            </a:r>
          </a:p>
          <a:p>
            <a:r>
              <a:rPr lang="en-US" b="1" dirty="0" err="1">
                <a:latin typeface="Courier"/>
              </a:rPr>
              <a:t>jalr</a:t>
            </a:r>
            <a:r>
              <a:rPr lang="en-US" b="1" dirty="0">
                <a:latin typeface="Courier"/>
              </a:rPr>
              <a:t> </a:t>
            </a:r>
            <a:r>
              <a:rPr lang="en-US" b="1" dirty="0" err="1">
                <a:latin typeface="Courier"/>
              </a:rPr>
              <a:t>rd</a:t>
            </a:r>
            <a:r>
              <a:rPr lang="en-US" b="1" dirty="0">
                <a:latin typeface="Courier"/>
              </a:rPr>
              <a:t>, </a:t>
            </a:r>
            <a:r>
              <a:rPr lang="en-US" b="1" dirty="0" err="1">
                <a:latin typeface="Courier"/>
              </a:rPr>
              <a:t>rs</a:t>
            </a:r>
            <a:r>
              <a:rPr lang="en-US" b="1" dirty="0">
                <a:latin typeface="Courier"/>
              </a:rPr>
              <a:t>, </a:t>
            </a:r>
            <a:r>
              <a:rPr lang="en-US" b="1" dirty="0" err="1">
                <a:latin typeface="Courier"/>
              </a:rPr>
              <a:t>imm</a:t>
            </a:r>
            <a:r>
              <a:rPr lang="en-US" b="1" dirty="0">
                <a:latin typeface="Courier"/>
              </a:rPr>
              <a:t> </a:t>
            </a:r>
            <a:r>
              <a:rPr lang="en-US" dirty="0"/>
              <a:t>– jump-and-link register</a:t>
            </a:r>
          </a:p>
          <a:p>
            <a:pPr lvl="1"/>
            <a:r>
              <a:rPr lang="en-US" dirty="0"/>
              <a:t>As we’re going to see, ”</a:t>
            </a:r>
            <a:r>
              <a:rPr lang="en-US" dirty="0" err="1"/>
              <a:t>ain’t</a:t>
            </a:r>
            <a:r>
              <a:rPr lang="en-US" dirty="0"/>
              <a:t> no free lunch”, so there might not be enough bits left for the </a:t>
            </a:r>
            <a:r>
              <a:rPr lang="en-US" b="1" dirty="0">
                <a:latin typeface="Courier"/>
              </a:rPr>
              <a:t>Label</a:t>
            </a:r>
            <a:r>
              <a:rPr lang="en-US" dirty="0"/>
              <a:t> to go as far as we want to jump.</a:t>
            </a:r>
          </a:p>
          <a:p>
            <a:pPr lvl="1"/>
            <a:r>
              <a:rPr lang="en-US" dirty="0"/>
              <a:t>With </a:t>
            </a:r>
            <a:r>
              <a:rPr lang="en-US" b="1" dirty="0" err="1">
                <a:latin typeface="Courier"/>
              </a:rPr>
              <a:t>jalr</a:t>
            </a:r>
            <a:r>
              <a:rPr lang="en-US" dirty="0"/>
              <a:t>, we jump to the contents of the register </a:t>
            </a:r>
            <a:r>
              <a:rPr lang="en-US" b="1" dirty="0" err="1">
                <a:latin typeface="Courier"/>
              </a:rPr>
              <a:t>rs</a:t>
            </a:r>
            <a:r>
              <a:rPr lang="en-US" dirty="0"/>
              <a:t> + immediate </a:t>
            </a:r>
            <a:r>
              <a:rPr lang="en-US" b="1" dirty="0" err="1">
                <a:latin typeface="Courier"/>
              </a:rPr>
              <a:t>imm</a:t>
            </a:r>
            <a:r>
              <a:rPr lang="en-US" dirty="0"/>
              <a:t> (like a base pointer and offset) and set </a:t>
            </a:r>
            <a:r>
              <a:rPr lang="en-US" b="1" dirty="0" err="1">
                <a:latin typeface="Courier"/>
              </a:rPr>
              <a:t>rd</a:t>
            </a:r>
            <a:r>
              <a:rPr lang="en-US" dirty="0"/>
              <a:t> as in </a:t>
            </a:r>
            <a:r>
              <a:rPr lang="en-US" b="1" dirty="0" err="1">
                <a:latin typeface="Courier"/>
              </a:rPr>
              <a:t>jal</a:t>
            </a:r>
            <a:endParaRPr lang="en-US" dirty="0"/>
          </a:p>
          <a:p>
            <a:pPr marL="60945" indent="0">
              <a:buNone/>
            </a:pPr>
            <a:endParaRPr lang="en-US" b="1" dirty="0">
              <a:latin typeface="Courier"/>
            </a:endParaRPr>
          </a:p>
          <a:p>
            <a:pPr marL="60945" indent="0">
              <a:buNone/>
            </a:pPr>
            <a:r>
              <a:rPr lang="en-US" b="1" dirty="0">
                <a:latin typeface="Courier"/>
              </a:rPr>
              <a:t>j, </a:t>
            </a:r>
            <a:r>
              <a:rPr lang="en-US" b="1" dirty="0" err="1">
                <a:latin typeface="Courier"/>
              </a:rPr>
              <a:t>jr</a:t>
            </a:r>
            <a:r>
              <a:rPr lang="en-US" b="1" dirty="0">
                <a:latin typeface="Courier"/>
              </a:rPr>
              <a:t> </a:t>
            </a:r>
            <a:r>
              <a:rPr lang="en-US" dirty="0">
                <a:latin typeface="VAGRundschriftDLig"/>
              </a:rPr>
              <a:t>and </a:t>
            </a:r>
            <a:r>
              <a:rPr lang="en-US" b="1" dirty="0">
                <a:latin typeface="Courier"/>
              </a:rPr>
              <a:t>ret</a:t>
            </a:r>
            <a:r>
              <a:rPr lang="en-US" dirty="0"/>
              <a:t> are </a:t>
            </a:r>
            <a:r>
              <a:rPr lang="en-US" dirty="0" err="1"/>
              <a:t>pseudoinstructions</a:t>
            </a:r>
            <a:r>
              <a:rPr lang="en-US" dirty="0"/>
              <a:t>!</a:t>
            </a:r>
          </a:p>
          <a:p>
            <a:r>
              <a:rPr lang="en-US" b="1" dirty="0">
                <a:latin typeface="Courier"/>
              </a:rPr>
              <a:t>j:   </a:t>
            </a:r>
            <a:r>
              <a:rPr lang="en-US" b="1" dirty="0" err="1">
                <a:latin typeface="Courier"/>
              </a:rPr>
              <a:t>jal</a:t>
            </a:r>
            <a:r>
              <a:rPr lang="en-US" b="1" dirty="0">
                <a:latin typeface="Courier"/>
              </a:rPr>
              <a:t>  x0, Label</a:t>
            </a:r>
          </a:p>
        </p:txBody>
      </p:sp>
      <p:sp>
        <p:nvSpPr>
          <p:cNvPr id="3" name="Title 2">
            <a:extLst>
              <a:ext uri="{FF2B5EF4-FFF2-40B4-BE49-F238E27FC236}">
                <a16:creationId xmlns:a16="http://schemas.microsoft.com/office/drawing/2014/main" id="{E6B63D8B-E90C-4B13-A63D-3BCE07E2A34B}"/>
              </a:ext>
            </a:extLst>
          </p:cNvPr>
          <p:cNvSpPr>
            <a:spLocks noGrp="1"/>
          </p:cNvSpPr>
          <p:nvPr>
            <p:ph type="title"/>
          </p:nvPr>
        </p:nvSpPr>
        <p:spPr/>
        <p:txBody>
          <a:bodyPr/>
          <a:lstStyle/>
          <a:p>
            <a:r>
              <a:rPr lang="en-US" dirty="0"/>
              <a:t>Summary of Instruction Support </a:t>
            </a:r>
          </a:p>
        </p:txBody>
      </p:sp>
    </p:spTree>
    <p:extLst>
      <p:ext uri="{BB962C8B-B14F-4D97-AF65-F5344CB8AC3E}">
        <p14:creationId xmlns:p14="http://schemas.microsoft.com/office/powerpoint/2010/main" val="50810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025" dirty="0"/>
              <a:t>Need a place to save old values before calling function, restore them when return, and delete </a:t>
            </a:r>
          </a:p>
          <a:p>
            <a:r>
              <a:rPr lang="en-US" sz="2025" dirty="0"/>
              <a:t>Ideal is </a:t>
            </a:r>
            <a:r>
              <a:rPr lang="en-US" sz="2025" i="1" dirty="0">
                <a:solidFill>
                  <a:srgbClr val="D8E156"/>
                </a:solidFill>
              </a:rPr>
              <a:t>stack</a:t>
            </a:r>
            <a:r>
              <a:rPr lang="en-US" sz="2025" dirty="0"/>
              <a:t>: last-in-first-out (LIFO) queue </a:t>
            </a:r>
            <a:br>
              <a:rPr lang="en-US" sz="2025" dirty="0"/>
            </a:br>
            <a:r>
              <a:rPr lang="en-US" sz="2025" dirty="0"/>
              <a:t>(e.g., stack of plates)</a:t>
            </a:r>
          </a:p>
          <a:p>
            <a:pPr lvl="1"/>
            <a:r>
              <a:rPr lang="en-US" sz="1800" dirty="0"/>
              <a:t>Push: placing data onto stack</a:t>
            </a:r>
          </a:p>
          <a:p>
            <a:pPr lvl="1"/>
            <a:r>
              <a:rPr lang="en-US" sz="1800" dirty="0"/>
              <a:t>Pop: removing data from stack</a:t>
            </a:r>
          </a:p>
          <a:p>
            <a:r>
              <a:rPr lang="en-US" sz="2025" dirty="0"/>
              <a:t>Stack in memory, so need register to point to it</a:t>
            </a:r>
          </a:p>
          <a:p>
            <a:pPr>
              <a:buClr>
                <a:schemeClr val="tx1"/>
              </a:buClr>
            </a:pPr>
            <a:r>
              <a:rPr lang="en-US" sz="2025" b="1" dirty="0" err="1">
                <a:solidFill>
                  <a:srgbClr val="FFC000"/>
                </a:solidFill>
                <a:latin typeface="Courier New"/>
                <a:cs typeface="Courier New"/>
              </a:rPr>
              <a:t>sp</a:t>
            </a:r>
            <a:r>
              <a:rPr lang="en-US" sz="2025" dirty="0">
                <a:solidFill>
                  <a:srgbClr val="000000"/>
                </a:solidFill>
                <a:cs typeface="Courier New"/>
              </a:rPr>
              <a:t> </a:t>
            </a:r>
            <a:r>
              <a:rPr lang="en-US" sz="2025" dirty="0"/>
              <a:t>is the </a:t>
            </a:r>
            <a:r>
              <a:rPr lang="en-US" sz="2025" i="1" dirty="0">
                <a:solidFill>
                  <a:srgbClr val="D8E156"/>
                </a:solidFill>
              </a:rPr>
              <a:t>stack pointer </a:t>
            </a:r>
            <a:r>
              <a:rPr lang="en-US" sz="2025" dirty="0"/>
              <a:t>in RISC-V (</a:t>
            </a:r>
            <a:r>
              <a:rPr lang="en-US" sz="2025" b="1" dirty="0">
                <a:solidFill>
                  <a:srgbClr val="FFC000"/>
                </a:solidFill>
                <a:latin typeface="Courier New"/>
                <a:cs typeface="Courier New"/>
              </a:rPr>
              <a:t>x2</a:t>
            </a:r>
            <a:r>
              <a:rPr lang="en-US" sz="2025" dirty="0"/>
              <a:t>)</a:t>
            </a:r>
          </a:p>
          <a:p>
            <a:r>
              <a:rPr lang="en-US" sz="2025" dirty="0"/>
              <a:t>Convention is grow stack down from high to low addresses</a:t>
            </a:r>
          </a:p>
          <a:p>
            <a:pPr lvl="1"/>
            <a:r>
              <a:rPr lang="en-US" sz="1800" i="1" dirty="0"/>
              <a:t>Push</a:t>
            </a:r>
            <a:r>
              <a:rPr lang="en-US" sz="1800" dirty="0"/>
              <a:t> decrements </a:t>
            </a:r>
            <a:r>
              <a:rPr lang="en-US" sz="1800" b="1" dirty="0" err="1">
                <a:latin typeface="Courier New"/>
                <a:cs typeface="Courier New"/>
              </a:rPr>
              <a:t>sp</a:t>
            </a:r>
            <a:r>
              <a:rPr lang="en-US" sz="1800" dirty="0"/>
              <a:t>, </a:t>
            </a:r>
            <a:r>
              <a:rPr lang="en-US" sz="1800" i="1" dirty="0"/>
              <a:t>Pop</a:t>
            </a:r>
            <a:r>
              <a:rPr lang="en-US" sz="1800" dirty="0"/>
              <a:t> increments </a:t>
            </a:r>
            <a:r>
              <a:rPr lang="en-US" sz="1800" b="1" dirty="0" err="1">
                <a:latin typeface="Courier New"/>
                <a:cs typeface="Courier New"/>
              </a:rPr>
              <a:t>sp</a:t>
            </a:r>
            <a:endParaRPr lang="en-US" sz="1800" b="1" dirty="0">
              <a:latin typeface="Courier New"/>
              <a:cs typeface="Courier New"/>
            </a:endParaRPr>
          </a:p>
          <a:p>
            <a:pPr marL="0" indent="0">
              <a:buNone/>
            </a:pPr>
            <a:endParaRPr lang="en-US" sz="2025" dirty="0"/>
          </a:p>
        </p:txBody>
      </p:sp>
      <p:sp>
        <p:nvSpPr>
          <p:cNvPr id="2" name="Title 1"/>
          <p:cNvSpPr>
            <a:spLocks noGrp="1"/>
          </p:cNvSpPr>
          <p:nvPr>
            <p:ph type="title"/>
          </p:nvPr>
        </p:nvSpPr>
        <p:spPr/>
        <p:txBody>
          <a:bodyPr>
            <a:noAutofit/>
          </a:bodyPr>
          <a:lstStyle/>
          <a:p>
            <a:pPr>
              <a:lnSpc>
                <a:spcPct val="85000"/>
              </a:lnSpc>
            </a:pPr>
            <a:r>
              <a:rPr lang="en-US" sz="2250" dirty="0"/>
              <a:t>Where Are Old Register Values Saved</a:t>
            </a:r>
            <a:br>
              <a:rPr lang="en-US" sz="2250" dirty="0"/>
            </a:br>
            <a:r>
              <a:rPr lang="en-US" sz="2250" dirty="0"/>
              <a:t>to Restore Them After Function Call?</a:t>
            </a:r>
          </a:p>
        </p:txBody>
      </p:sp>
    </p:spTree>
    <p:extLst>
      <p:ext uri="{BB962C8B-B14F-4D97-AF65-F5344CB8AC3E}">
        <p14:creationId xmlns:p14="http://schemas.microsoft.com/office/powerpoint/2010/main" val="90106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p:txBody>
          <a:bodyPr/>
          <a:lstStyle/>
          <a:p>
            <a:r>
              <a:rPr lang="en-US" sz="2400" dirty="0"/>
              <a:t>Stack frame includes:</a:t>
            </a:r>
          </a:p>
          <a:p>
            <a:pPr lvl="1"/>
            <a:r>
              <a:rPr lang="en-US" sz="2000" dirty="0"/>
              <a:t>Return “instruction” address</a:t>
            </a:r>
          </a:p>
          <a:p>
            <a:pPr lvl="1"/>
            <a:r>
              <a:rPr lang="en-US" sz="2000" dirty="0"/>
              <a:t>Parameters (arguments)</a:t>
            </a:r>
          </a:p>
          <a:p>
            <a:pPr lvl="1"/>
            <a:r>
              <a:rPr lang="en-US" sz="2000" dirty="0"/>
              <a:t>Space for other local variables</a:t>
            </a:r>
          </a:p>
          <a:p>
            <a:r>
              <a:rPr lang="en-US" sz="2400" dirty="0"/>
              <a:t>Stack frames contiguous </a:t>
            </a:r>
            <a:br>
              <a:rPr lang="en-US" sz="2400" dirty="0"/>
            </a:br>
            <a:r>
              <a:rPr lang="en-US" sz="2400" dirty="0"/>
              <a:t>blocks of memory; stack pointer </a:t>
            </a:r>
            <a:br>
              <a:rPr lang="en-US" sz="2400" dirty="0"/>
            </a:br>
            <a:r>
              <a:rPr lang="en-US" sz="2400" dirty="0"/>
              <a:t>tells where bottom of stack frame is</a:t>
            </a:r>
          </a:p>
          <a:p>
            <a:r>
              <a:rPr lang="en-US" sz="2400" dirty="0"/>
              <a:t>When procedure ends, </a:t>
            </a:r>
            <a:br>
              <a:rPr lang="en-US" sz="2400" dirty="0"/>
            </a:br>
            <a:r>
              <a:rPr lang="en-US" sz="2400" dirty="0"/>
              <a:t>stack frame is tossed off the stack; </a:t>
            </a:r>
            <a:br>
              <a:rPr lang="en-US" sz="2400" dirty="0"/>
            </a:br>
            <a:r>
              <a:rPr lang="en-US" sz="2400" dirty="0"/>
              <a:t>frees memory for future stack frames</a:t>
            </a:r>
          </a:p>
        </p:txBody>
      </p:sp>
      <p:sp>
        <p:nvSpPr>
          <p:cNvPr id="27650" name="Rectangle 2"/>
          <p:cNvSpPr>
            <a:spLocks noGrp="1" noChangeArrowheads="1"/>
          </p:cNvSpPr>
          <p:nvPr>
            <p:ph type="title"/>
          </p:nvPr>
        </p:nvSpPr>
        <p:spPr/>
        <p:txBody>
          <a:bodyPr/>
          <a:lstStyle/>
          <a:p>
            <a:r>
              <a:rPr lang="en-US" dirty="0"/>
              <a:t>Stack</a:t>
            </a:r>
          </a:p>
        </p:txBody>
      </p:sp>
      <p:grpSp>
        <p:nvGrpSpPr>
          <p:cNvPr id="2" name="Group 4"/>
          <p:cNvGrpSpPr>
            <a:grpSpLocks/>
          </p:cNvGrpSpPr>
          <p:nvPr/>
        </p:nvGrpSpPr>
        <p:grpSpPr bwMode="auto">
          <a:xfrm>
            <a:off x="7872413" y="2891567"/>
            <a:ext cx="971551" cy="628650"/>
            <a:chOff x="4608" y="3312"/>
            <a:chExt cx="816" cy="528"/>
          </a:xfrm>
        </p:grpSpPr>
        <p:sp>
          <p:nvSpPr>
            <p:cNvPr id="27664" name="Rectangle 5"/>
            <p:cNvSpPr>
              <a:spLocks noChangeArrowheads="1"/>
            </p:cNvSpPr>
            <p:nvPr/>
          </p:nvSpPr>
          <p:spPr bwMode="auto">
            <a:xfrm>
              <a:off x="4608" y="3312"/>
              <a:ext cx="816" cy="528"/>
            </a:xfrm>
            <a:prstGeom prst="rect">
              <a:avLst/>
            </a:prstGeom>
            <a:noFill/>
            <a:ln w="57150">
              <a:solidFill>
                <a:schemeClr val="tx1"/>
              </a:solidFill>
              <a:miter lim="800000"/>
              <a:headEnd/>
              <a:tailEnd/>
            </a:ln>
          </p:spPr>
          <p:txBody>
            <a:bodyPr wrap="none" anchor="ctr">
              <a:prstTxWarp prst="textNoShape">
                <a:avLst/>
              </a:prstTxWarp>
            </a:bodyPr>
            <a:lstStyle/>
            <a:p>
              <a:endParaRPr lang="en-US" sz="4200">
                <a:solidFill>
                  <a:srgbClr val="D8E156"/>
                </a:solidFill>
                <a:latin typeface="+mn-lt"/>
              </a:endParaRPr>
            </a:p>
          </p:txBody>
        </p:sp>
        <p:sp>
          <p:nvSpPr>
            <p:cNvPr id="27665" name="Text Box 6"/>
            <p:cNvSpPr txBox="1">
              <a:spLocks noChangeArrowheads="1"/>
            </p:cNvSpPr>
            <p:nvPr/>
          </p:nvSpPr>
          <p:spPr bwMode="auto">
            <a:xfrm>
              <a:off x="4668" y="3408"/>
              <a:ext cx="749" cy="349"/>
            </a:xfrm>
            <a:prstGeom prst="rect">
              <a:avLst/>
            </a:prstGeom>
            <a:noFill/>
            <a:ln w="12700">
              <a:noFill/>
              <a:miter lim="800000"/>
              <a:headEnd/>
              <a:tailEnd/>
            </a:ln>
          </p:spPr>
          <p:txBody>
            <a:bodyPr wrap="none">
              <a:prstTxWarp prst="textNoShape">
                <a:avLst/>
              </a:prstTxWarp>
              <a:spAutoFit/>
            </a:bodyPr>
            <a:lstStyle/>
            <a:p>
              <a:r>
                <a:rPr lang="en-US" sz="2100">
                  <a:solidFill>
                    <a:srgbClr val="D8E156"/>
                  </a:solidFill>
                  <a:latin typeface="+mn-lt"/>
                </a:rPr>
                <a:t>frame</a:t>
              </a:r>
              <a:endParaRPr lang="en-US" sz="1500">
                <a:solidFill>
                  <a:srgbClr val="D8E156"/>
                </a:solidFill>
                <a:latin typeface="+mn-lt"/>
              </a:endParaRPr>
            </a:p>
          </p:txBody>
        </p:sp>
      </p:grpSp>
      <p:grpSp>
        <p:nvGrpSpPr>
          <p:cNvPr id="3" name="Group 7"/>
          <p:cNvGrpSpPr>
            <a:grpSpLocks/>
          </p:cNvGrpSpPr>
          <p:nvPr/>
        </p:nvGrpSpPr>
        <p:grpSpPr bwMode="auto">
          <a:xfrm>
            <a:off x="7872413" y="1519967"/>
            <a:ext cx="971551" cy="971550"/>
            <a:chOff x="4608" y="3312"/>
            <a:chExt cx="816" cy="528"/>
          </a:xfrm>
        </p:grpSpPr>
        <p:sp>
          <p:nvSpPr>
            <p:cNvPr id="27662" name="Rectangle 8"/>
            <p:cNvSpPr>
              <a:spLocks noChangeArrowheads="1"/>
            </p:cNvSpPr>
            <p:nvPr/>
          </p:nvSpPr>
          <p:spPr bwMode="auto">
            <a:xfrm>
              <a:off x="4608" y="3312"/>
              <a:ext cx="816" cy="528"/>
            </a:xfrm>
            <a:prstGeom prst="rect">
              <a:avLst/>
            </a:prstGeom>
            <a:noFill/>
            <a:ln w="57150">
              <a:solidFill>
                <a:schemeClr val="tx1"/>
              </a:solidFill>
              <a:miter lim="800000"/>
              <a:headEnd/>
              <a:tailEnd/>
            </a:ln>
          </p:spPr>
          <p:txBody>
            <a:bodyPr wrap="none" anchor="ctr">
              <a:prstTxWarp prst="textNoShape">
                <a:avLst/>
              </a:prstTxWarp>
            </a:bodyPr>
            <a:lstStyle/>
            <a:p>
              <a:endParaRPr lang="en-US" sz="4200">
                <a:solidFill>
                  <a:srgbClr val="D8E156"/>
                </a:solidFill>
                <a:latin typeface="+mn-lt"/>
              </a:endParaRPr>
            </a:p>
          </p:txBody>
        </p:sp>
        <p:sp>
          <p:nvSpPr>
            <p:cNvPr id="27663" name="Text Box 9"/>
            <p:cNvSpPr txBox="1">
              <a:spLocks noChangeArrowheads="1"/>
            </p:cNvSpPr>
            <p:nvPr/>
          </p:nvSpPr>
          <p:spPr bwMode="auto">
            <a:xfrm>
              <a:off x="4668" y="3408"/>
              <a:ext cx="749" cy="226"/>
            </a:xfrm>
            <a:prstGeom prst="rect">
              <a:avLst/>
            </a:prstGeom>
            <a:noFill/>
            <a:ln w="12700">
              <a:noFill/>
              <a:miter lim="800000"/>
              <a:headEnd/>
              <a:tailEnd/>
            </a:ln>
          </p:spPr>
          <p:txBody>
            <a:bodyPr wrap="none">
              <a:prstTxWarp prst="textNoShape">
                <a:avLst/>
              </a:prstTxWarp>
              <a:spAutoFit/>
            </a:bodyPr>
            <a:lstStyle/>
            <a:p>
              <a:r>
                <a:rPr lang="en-US" sz="2100">
                  <a:solidFill>
                    <a:srgbClr val="D8E156"/>
                  </a:solidFill>
                  <a:latin typeface="+mn-lt"/>
                </a:rPr>
                <a:t>frame</a:t>
              </a:r>
              <a:endParaRPr lang="en-US" sz="1500">
                <a:solidFill>
                  <a:srgbClr val="D8E156"/>
                </a:solidFill>
                <a:latin typeface="+mn-lt"/>
              </a:endParaRPr>
            </a:p>
          </p:txBody>
        </p:sp>
      </p:grpSp>
      <p:grpSp>
        <p:nvGrpSpPr>
          <p:cNvPr id="4" name="Group 10"/>
          <p:cNvGrpSpPr>
            <a:grpSpLocks/>
          </p:cNvGrpSpPr>
          <p:nvPr/>
        </p:nvGrpSpPr>
        <p:grpSpPr bwMode="auto">
          <a:xfrm>
            <a:off x="7872413" y="2491516"/>
            <a:ext cx="971551" cy="415538"/>
            <a:chOff x="4608" y="3312"/>
            <a:chExt cx="816" cy="546"/>
          </a:xfrm>
        </p:grpSpPr>
        <p:sp>
          <p:nvSpPr>
            <p:cNvPr id="27660" name="Rectangle 11"/>
            <p:cNvSpPr>
              <a:spLocks noChangeArrowheads="1"/>
            </p:cNvSpPr>
            <p:nvPr/>
          </p:nvSpPr>
          <p:spPr bwMode="auto">
            <a:xfrm>
              <a:off x="4608" y="3312"/>
              <a:ext cx="816" cy="528"/>
            </a:xfrm>
            <a:prstGeom prst="rect">
              <a:avLst/>
            </a:prstGeom>
            <a:noFill/>
            <a:ln w="57150">
              <a:solidFill>
                <a:schemeClr val="tx1"/>
              </a:solidFill>
              <a:miter lim="800000"/>
              <a:headEnd/>
              <a:tailEnd/>
            </a:ln>
          </p:spPr>
          <p:txBody>
            <a:bodyPr wrap="none" anchor="ctr">
              <a:prstTxWarp prst="textNoShape">
                <a:avLst/>
              </a:prstTxWarp>
            </a:bodyPr>
            <a:lstStyle/>
            <a:p>
              <a:endParaRPr lang="en-US" sz="4200">
                <a:solidFill>
                  <a:srgbClr val="D8E156"/>
                </a:solidFill>
                <a:latin typeface="+mn-lt"/>
              </a:endParaRPr>
            </a:p>
          </p:txBody>
        </p:sp>
        <p:sp>
          <p:nvSpPr>
            <p:cNvPr id="27661" name="Text Box 12"/>
            <p:cNvSpPr txBox="1">
              <a:spLocks noChangeArrowheads="1"/>
            </p:cNvSpPr>
            <p:nvPr/>
          </p:nvSpPr>
          <p:spPr bwMode="auto">
            <a:xfrm>
              <a:off x="4668" y="3312"/>
              <a:ext cx="749" cy="546"/>
            </a:xfrm>
            <a:prstGeom prst="rect">
              <a:avLst/>
            </a:prstGeom>
            <a:noFill/>
            <a:ln w="12700">
              <a:noFill/>
              <a:miter lim="800000"/>
              <a:headEnd/>
              <a:tailEnd/>
            </a:ln>
          </p:spPr>
          <p:txBody>
            <a:bodyPr wrap="none">
              <a:prstTxWarp prst="textNoShape">
                <a:avLst/>
              </a:prstTxWarp>
              <a:spAutoFit/>
            </a:bodyPr>
            <a:lstStyle/>
            <a:p>
              <a:r>
                <a:rPr lang="en-US" sz="2100">
                  <a:solidFill>
                    <a:srgbClr val="D8E156"/>
                  </a:solidFill>
                  <a:latin typeface="+mn-lt"/>
                </a:rPr>
                <a:t>frame</a:t>
              </a:r>
              <a:endParaRPr lang="en-US" sz="1500">
                <a:solidFill>
                  <a:srgbClr val="D8E156"/>
                </a:solidFill>
                <a:latin typeface="+mn-lt"/>
              </a:endParaRPr>
            </a:p>
          </p:txBody>
        </p:sp>
      </p:grpSp>
      <p:grpSp>
        <p:nvGrpSpPr>
          <p:cNvPr id="5" name="Group 13"/>
          <p:cNvGrpSpPr>
            <a:grpSpLocks/>
          </p:cNvGrpSpPr>
          <p:nvPr/>
        </p:nvGrpSpPr>
        <p:grpSpPr bwMode="auto">
          <a:xfrm>
            <a:off x="7872413" y="1119916"/>
            <a:ext cx="971551" cy="415538"/>
            <a:chOff x="4608" y="3312"/>
            <a:chExt cx="816" cy="546"/>
          </a:xfrm>
        </p:grpSpPr>
        <p:sp>
          <p:nvSpPr>
            <p:cNvPr id="27658" name="Rectangle 14"/>
            <p:cNvSpPr>
              <a:spLocks noChangeArrowheads="1"/>
            </p:cNvSpPr>
            <p:nvPr/>
          </p:nvSpPr>
          <p:spPr bwMode="auto">
            <a:xfrm>
              <a:off x="4608" y="3312"/>
              <a:ext cx="816" cy="528"/>
            </a:xfrm>
            <a:prstGeom prst="rect">
              <a:avLst/>
            </a:prstGeom>
            <a:noFill/>
            <a:ln w="57150">
              <a:solidFill>
                <a:schemeClr val="tx1"/>
              </a:solidFill>
              <a:miter lim="800000"/>
              <a:headEnd/>
              <a:tailEnd/>
            </a:ln>
          </p:spPr>
          <p:txBody>
            <a:bodyPr wrap="none" anchor="ctr">
              <a:prstTxWarp prst="textNoShape">
                <a:avLst/>
              </a:prstTxWarp>
            </a:bodyPr>
            <a:lstStyle/>
            <a:p>
              <a:endParaRPr lang="en-US" sz="4200">
                <a:solidFill>
                  <a:srgbClr val="D8E156"/>
                </a:solidFill>
                <a:latin typeface="+mn-lt"/>
              </a:endParaRPr>
            </a:p>
          </p:txBody>
        </p:sp>
        <p:sp>
          <p:nvSpPr>
            <p:cNvPr id="27659" name="Text Box 15"/>
            <p:cNvSpPr txBox="1">
              <a:spLocks noChangeArrowheads="1"/>
            </p:cNvSpPr>
            <p:nvPr/>
          </p:nvSpPr>
          <p:spPr bwMode="auto">
            <a:xfrm>
              <a:off x="4668" y="3312"/>
              <a:ext cx="749" cy="546"/>
            </a:xfrm>
            <a:prstGeom prst="rect">
              <a:avLst/>
            </a:prstGeom>
            <a:noFill/>
            <a:ln w="12700">
              <a:noFill/>
              <a:miter lim="800000"/>
              <a:headEnd/>
              <a:tailEnd/>
            </a:ln>
          </p:spPr>
          <p:txBody>
            <a:bodyPr wrap="none">
              <a:prstTxWarp prst="textNoShape">
                <a:avLst/>
              </a:prstTxWarp>
              <a:spAutoFit/>
            </a:bodyPr>
            <a:lstStyle/>
            <a:p>
              <a:r>
                <a:rPr lang="en-US" sz="2100" dirty="0">
                  <a:solidFill>
                    <a:srgbClr val="D8E156"/>
                  </a:solidFill>
                  <a:latin typeface="+mn-lt"/>
                </a:rPr>
                <a:t>frame</a:t>
              </a:r>
              <a:endParaRPr lang="en-US" sz="1500" dirty="0">
                <a:solidFill>
                  <a:srgbClr val="D8E156"/>
                </a:solidFill>
                <a:latin typeface="+mn-lt"/>
              </a:endParaRPr>
            </a:p>
          </p:txBody>
        </p:sp>
      </p:grpSp>
      <p:sp>
        <p:nvSpPr>
          <p:cNvPr id="27656" name="Text Box 16"/>
          <p:cNvSpPr txBox="1">
            <a:spLocks noChangeArrowheads="1"/>
          </p:cNvSpPr>
          <p:nvPr/>
        </p:nvSpPr>
        <p:spPr bwMode="auto">
          <a:xfrm>
            <a:off x="7010400" y="3375452"/>
            <a:ext cx="670376" cy="415498"/>
          </a:xfrm>
          <a:prstGeom prst="rect">
            <a:avLst/>
          </a:prstGeom>
          <a:noFill/>
          <a:ln w="12700">
            <a:noFill/>
            <a:miter lim="800000"/>
            <a:headEnd/>
            <a:tailEnd/>
          </a:ln>
        </p:spPr>
        <p:txBody>
          <a:bodyPr wrap="none">
            <a:prstTxWarp prst="textNoShape">
              <a:avLst/>
            </a:prstTxWarp>
            <a:spAutoFit/>
          </a:bodyPr>
          <a:lstStyle/>
          <a:p>
            <a:r>
              <a:rPr lang="en-US" sz="2100" b="1" dirty="0">
                <a:solidFill>
                  <a:srgbClr val="D8E156"/>
                </a:solidFill>
                <a:latin typeface="Courier" pitchFamily="49" charset="0"/>
              </a:rPr>
              <a:t>$</a:t>
            </a:r>
            <a:r>
              <a:rPr lang="en-US" sz="2100" b="1" dirty="0" err="1">
                <a:solidFill>
                  <a:srgbClr val="D8E156"/>
                </a:solidFill>
                <a:latin typeface="Courier" pitchFamily="49" charset="0"/>
              </a:rPr>
              <a:t>sp</a:t>
            </a:r>
            <a:endParaRPr lang="en-US" sz="1500" dirty="0">
              <a:solidFill>
                <a:srgbClr val="D8E156"/>
              </a:solidFill>
              <a:latin typeface="Courier" pitchFamily="49" charset="0"/>
            </a:endParaRPr>
          </a:p>
        </p:txBody>
      </p:sp>
      <p:sp>
        <p:nvSpPr>
          <p:cNvPr id="27657" name="Line 17"/>
          <p:cNvSpPr>
            <a:spLocks noChangeShapeType="1"/>
          </p:cNvSpPr>
          <p:nvPr/>
        </p:nvSpPr>
        <p:spPr bwMode="auto">
          <a:xfrm>
            <a:off x="7643809" y="3527852"/>
            <a:ext cx="171450" cy="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sz="4200">
              <a:solidFill>
                <a:srgbClr val="D8E156"/>
              </a:solidFill>
            </a:endParaRPr>
          </a:p>
        </p:txBody>
      </p:sp>
      <p:sp>
        <p:nvSpPr>
          <p:cNvPr id="18" name="Text Box 16"/>
          <p:cNvSpPr txBox="1">
            <a:spLocks noChangeArrowheads="1"/>
          </p:cNvSpPr>
          <p:nvPr/>
        </p:nvSpPr>
        <p:spPr bwMode="auto">
          <a:xfrm>
            <a:off x="6301318" y="834167"/>
            <a:ext cx="1563248" cy="369332"/>
          </a:xfrm>
          <a:prstGeom prst="rect">
            <a:avLst/>
          </a:prstGeom>
          <a:noFill/>
          <a:ln w="12700">
            <a:noFill/>
            <a:miter lim="800000"/>
            <a:headEnd/>
            <a:tailEnd/>
          </a:ln>
        </p:spPr>
        <p:txBody>
          <a:bodyPr wrap="none">
            <a:prstTxWarp prst="textNoShape">
              <a:avLst/>
            </a:prstTxWarp>
            <a:spAutoFit/>
          </a:bodyPr>
          <a:lstStyle/>
          <a:p>
            <a:r>
              <a:rPr lang="en-US" sz="1800" b="1" dirty="0">
                <a:solidFill>
                  <a:srgbClr val="D8E156"/>
                </a:solidFill>
                <a:latin typeface="Courier" pitchFamily="49" charset="0"/>
              </a:rPr>
              <a:t>0xFFFFFFF0</a:t>
            </a:r>
            <a:endParaRPr lang="en-US" sz="1575" dirty="0">
              <a:solidFill>
                <a:srgbClr val="D8E156"/>
              </a:solidFill>
              <a:latin typeface="Courier" pitchFamily="49" charset="0"/>
            </a:endParaRPr>
          </a:p>
        </p:txBody>
      </p:sp>
      <p:sp>
        <p:nvSpPr>
          <p:cNvPr id="19" name="Line 17"/>
          <p:cNvSpPr>
            <a:spLocks noChangeShapeType="1"/>
          </p:cNvSpPr>
          <p:nvPr/>
        </p:nvSpPr>
        <p:spPr bwMode="auto">
          <a:xfrm>
            <a:off x="7643809" y="1119917"/>
            <a:ext cx="171450" cy="0"/>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n-US" sz="4200">
              <a:solidFill>
                <a:srgbClr val="D8E156"/>
              </a:solidFill>
            </a:endParaRPr>
          </a:p>
        </p:txBody>
      </p:sp>
    </p:spTree>
    <p:extLst>
      <p:ext uri="{BB962C8B-B14F-4D97-AF65-F5344CB8AC3E}">
        <p14:creationId xmlns:p14="http://schemas.microsoft.com/office/powerpoint/2010/main" val="2594380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RISC-V</a:t>
            </a:r>
          </a:p>
          <a:p>
            <a:r>
              <a:rPr lang="en-US" dirty="0"/>
              <a:t>Function Call Example</a:t>
            </a:r>
          </a:p>
        </p:txBody>
      </p:sp>
    </p:spTree>
    <p:extLst>
      <p:ext uri="{BB962C8B-B14F-4D97-AF65-F5344CB8AC3E}">
        <p14:creationId xmlns:p14="http://schemas.microsoft.com/office/powerpoint/2010/main" val="3625229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spcBef>
                <a:spcPts val="0"/>
              </a:spcBef>
              <a:buNone/>
            </a:pPr>
            <a:r>
              <a:rPr lang="en-US" sz="2025" b="1" dirty="0">
                <a:solidFill>
                  <a:srgbClr val="FFC000"/>
                </a:solidFill>
                <a:latin typeface="Courier New"/>
                <a:cs typeface="Courier New"/>
              </a:rPr>
              <a:t>int Leaf (int g, int h, int </a:t>
            </a:r>
            <a:r>
              <a:rPr lang="en-US" sz="2025" b="1" dirty="0" err="1">
                <a:solidFill>
                  <a:srgbClr val="FFC000"/>
                </a:solidFill>
                <a:latin typeface="Courier New"/>
                <a:cs typeface="Courier New"/>
              </a:rPr>
              <a:t>i</a:t>
            </a:r>
            <a:r>
              <a:rPr lang="en-US" sz="2025" b="1" dirty="0">
                <a:solidFill>
                  <a:srgbClr val="FFC000"/>
                </a:solidFill>
                <a:latin typeface="Courier New"/>
                <a:cs typeface="Courier New"/>
              </a:rPr>
              <a:t>, int j)</a:t>
            </a:r>
          </a:p>
          <a:p>
            <a:pPr>
              <a:spcBef>
                <a:spcPts val="0"/>
              </a:spcBef>
              <a:buNone/>
            </a:pPr>
            <a:r>
              <a:rPr lang="en-US" sz="2025" b="1" dirty="0">
                <a:solidFill>
                  <a:srgbClr val="FFC000"/>
                </a:solidFill>
                <a:latin typeface="Courier New"/>
                <a:cs typeface="Courier New"/>
              </a:rPr>
              <a:t>{</a:t>
            </a:r>
          </a:p>
          <a:p>
            <a:pPr>
              <a:spcBef>
                <a:spcPts val="0"/>
              </a:spcBef>
              <a:buNone/>
            </a:pPr>
            <a:r>
              <a:rPr lang="en-US" sz="2025" b="1" dirty="0">
                <a:solidFill>
                  <a:srgbClr val="FFC000"/>
                </a:solidFill>
                <a:latin typeface="Courier New"/>
                <a:cs typeface="Courier New"/>
              </a:rPr>
              <a:t>		</a:t>
            </a:r>
            <a:r>
              <a:rPr lang="en-US" sz="2025" b="1" dirty="0" err="1">
                <a:solidFill>
                  <a:srgbClr val="FFC000"/>
                </a:solidFill>
                <a:latin typeface="Courier New"/>
                <a:cs typeface="Courier New"/>
              </a:rPr>
              <a:t>int</a:t>
            </a:r>
            <a:r>
              <a:rPr lang="en-US" sz="2025" b="1" dirty="0">
                <a:solidFill>
                  <a:srgbClr val="FFC000"/>
                </a:solidFill>
                <a:latin typeface="Courier New"/>
                <a:cs typeface="Courier New"/>
              </a:rPr>
              <a:t> f;</a:t>
            </a:r>
          </a:p>
          <a:p>
            <a:pPr>
              <a:spcBef>
                <a:spcPts val="0"/>
              </a:spcBef>
              <a:buNone/>
            </a:pPr>
            <a:r>
              <a:rPr lang="en-US" sz="2025" b="1" dirty="0">
                <a:solidFill>
                  <a:srgbClr val="FFC000"/>
                </a:solidFill>
                <a:latin typeface="Courier New"/>
                <a:cs typeface="Courier New"/>
              </a:rPr>
              <a:t>		f = (g + h) – (</a:t>
            </a:r>
            <a:r>
              <a:rPr lang="en-US" sz="2025" b="1" dirty="0" err="1">
                <a:solidFill>
                  <a:srgbClr val="FFC000"/>
                </a:solidFill>
                <a:latin typeface="Courier New"/>
                <a:cs typeface="Courier New"/>
              </a:rPr>
              <a:t>i</a:t>
            </a:r>
            <a:r>
              <a:rPr lang="en-US" sz="2025" b="1" dirty="0">
                <a:solidFill>
                  <a:srgbClr val="FFC000"/>
                </a:solidFill>
                <a:latin typeface="Courier New"/>
                <a:cs typeface="Courier New"/>
              </a:rPr>
              <a:t> + j);</a:t>
            </a:r>
          </a:p>
          <a:p>
            <a:pPr>
              <a:spcBef>
                <a:spcPts val="0"/>
              </a:spcBef>
              <a:buNone/>
            </a:pPr>
            <a:r>
              <a:rPr lang="en-US" sz="2025" b="1" dirty="0">
                <a:solidFill>
                  <a:srgbClr val="FFC000"/>
                </a:solidFill>
                <a:latin typeface="Courier New"/>
                <a:cs typeface="Courier New"/>
              </a:rPr>
              <a:t>		return f;</a:t>
            </a:r>
          </a:p>
          <a:p>
            <a:pPr>
              <a:spcBef>
                <a:spcPts val="0"/>
              </a:spcBef>
              <a:buNone/>
            </a:pPr>
            <a:r>
              <a:rPr lang="en-US" sz="2025" b="1" dirty="0">
                <a:solidFill>
                  <a:srgbClr val="FFC000"/>
                </a:solidFill>
                <a:latin typeface="Courier New"/>
                <a:cs typeface="Courier New"/>
              </a:rPr>
              <a:t>}</a:t>
            </a:r>
          </a:p>
          <a:p>
            <a:pPr>
              <a:lnSpc>
                <a:spcPct val="120000"/>
              </a:lnSpc>
            </a:pPr>
            <a:r>
              <a:rPr lang="en-US" sz="2250" dirty="0"/>
              <a:t>Parameter variables </a:t>
            </a:r>
            <a:r>
              <a:rPr lang="en-US" sz="2250" b="1" dirty="0">
                <a:latin typeface="Courier New"/>
                <a:cs typeface="Courier New"/>
              </a:rPr>
              <a:t>g</a:t>
            </a:r>
            <a:r>
              <a:rPr lang="en-US" sz="2250" b="1" dirty="0"/>
              <a:t>, </a:t>
            </a:r>
            <a:r>
              <a:rPr lang="en-US" sz="2250" b="1" dirty="0">
                <a:latin typeface="Courier New"/>
                <a:cs typeface="Courier New"/>
              </a:rPr>
              <a:t>h</a:t>
            </a:r>
            <a:r>
              <a:rPr lang="en-US" sz="2250" b="1" dirty="0"/>
              <a:t>, </a:t>
            </a:r>
            <a:r>
              <a:rPr lang="en-US" sz="2250" b="1" dirty="0" err="1">
                <a:latin typeface="Courier New"/>
                <a:cs typeface="Courier New"/>
              </a:rPr>
              <a:t>i</a:t>
            </a:r>
            <a:r>
              <a:rPr lang="en-US" sz="2250" b="1" dirty="0"/>
              <a:t>,</a:t>
            </a:r>
            <a:r>
              <a:rPr lang="en-US" sz="2250" dirty="0"/>
              <a:t> and </a:t>
            </a:r>
            <a:r>
              <a:rPr lang="en-US" sz="2250" b="1" dirty="0">
                <a:latin typeface="Courier New"/>
                <a:cs typeface="Courier New"/>
              </a:rPr>
              <a:t>j</a:t>
            </a:r>
            <a:r>
              <a:rPr lang="en-US" sz="2250" dirty="0"/>
              <a:t> in argument registers </a:t>
            </a:r>
            <a:r>
              <a:rPr lang="en-US" sz="2250" b="1" dirty="0">
                <a:latin typeface="Courier New"/>
                <a:cs typeface="Courier New"/>
              </a:rPr>
              <a:t>a0</a:t>
            </a:r>
            <a:r>
              <a:rPr lang="en-US" sz="2250" b="1" dirty="0"/>
              <a:t>, </a:t>
            </a:r>
            <a:r>
              <a:rPr lang="en-US" sz="2250" b="1" dirty="0">
                <a:latin typeface="Courier New"/>
                <a:cs typeface="Courier New"/>
              </a:rPr>
              <a:t>a1</a:t>
            </a:r>
            <a:r>
              <a:rPr lang="en-US" sz="2250" b="1" dirty="0"/>
              <a:t>, </a:t>
            </a:r>
            <a:r>
              <a:rPr lang="en-US" sz="2250" b="1" dirty="0">
                <a:latin typeface="Courier New"/>
                <a:cs typeface="Courier New"/>
              </a:rPr>
              <a:t>a2</a:t>
            </a:r>
            <a:r>
              <a:rPr lang="en-US" sz="2250" dirty="0"/>
              <a:t>, and </a:t>
            </a:r>
            <a:r>
              <a:rPr lang="en-US" sz="2250" b="1" dirty="0">
                <a:latin typeface="Courier New"/>
                <a:cs typeface="Courier New"/>
              </a:rPr>
              <a:t>a3</a:t>
            </a:r>
            <a:r>
              <a:rPr lang="en-US" sz="2250" dirty="0"/>
              <a:t>, and </a:t>
            </a:r>
            <a:r>
              <a:rPr lang="en-US" sz="2250" b="1" dirty="0">
                <a:latin typeface="Courier New"/>
                <a:cs typeface="Courier New"/>
              </a:rPr>
              <a:t>f</a:t>
            </a:r>
            <a:r>
              <a:rPr lang="en-US" sz="2250" dirty="0"/>
              <a:t> in </a:t>
            </a:r>
            <a:r>
              <a:rPr lang="en-US" sz="2250" b="1" dirty="0">
                <a:latin typeface="Courier New"/>
                <a:cs typeface="Courier New"/>
              </a:rPr>
              <a:t>s0</a:t>
            </a:r>
          </a:p>
          <a:p>
            <a:pPr>
              <a:lnSpc>
                <a:spcPct val="120000"/>
              </a:lnSpc>
            </a:pPr>
            <a:r>
              <a:rPr lang="en-US" sz="2250" dirty="0"/>
              <a:t>Assume need one temporary register </a:t>
            </a:r>
            <a:r>
              <a:rPr lang="en-US" sz="2250" b="1" dirty="0">
                <a:latin typeface="Courier New"/>
                <a:cs typeface="Courier New"/>
              </a:rPr>
              <a:t>s1</a:t>
            </a:r>
          </a:p>
          <a:p>
            <a:pPr>
              <a:buNone/>
            </a:pPr>
            <a:endParaRPr lang="en-US" sz="1800" dirty="0"/>
          </a:p>
        </p:txBody>
      </p:sp>
      <p:sp>
        <p:nvSpPr>
          <p:cNvPr id="2" name="Title 1"/>
          <p:cNvSpPr>
            <a:spLocks noGrp="1"/>
          </p:cNvSpPr>
          <p:nvPr>
            <p:ph type="title"/>
          </p:nvPr>
        </p:nvSpPr>
        <p:spPr/>
        <p:txBody>
          <a:bodyPr/>
          <a:lstStyle/>
          <a:p>
            <a:r>
              <a:rPr lang="en-US" dirty="0"/>
              <a:t>Function Call Example</a:t>
            </a:r>
          </a:p>
        </p:txBody>
      </p:sp>
    </p:spTree>
    <p:extLst>
      <p:ext uri="{BB962C8B-B14F-4D97-AF65-F5344CB8AC3E}">
        <p14:creationId xmlns:p14="http://schemas.microsoft.com/office/powerpoint/2010/main" val="3784235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RISC-V Code for </a:t>
            </a:r>
            <a:r>
              <a:rPr lang="en-US" dirty="0">
                <a:latin typeface="Courier New" panose="02070309020205020404" pitchFamily="49" charset="0"/>
              </a:rPr>
              <a:t>Leaf()</a:t>
            </a:r>
          </a:p>
        </p:txBody>
      </p:sp>
      <p:sp>
        <p:nvSpPr>
          <p:cNvPr id="8" name="Rectangle 7"/>
          <p:cNvSpPr/>
          <p:nvPr/>
        </p:nvSpPr>
        <p:spPr>
          <a:xfrm>
            <a:off x="180474" y="742950"/>
            <a:ext cx="8991600" cy="3785652"/>
          </a:xfrm>
          <a:prstGeom prst="rect">
            <a:avLst/>
          </a:prstGeom>
        </p:spPr>
        <p:txBody>
          <a:bodyPr wrap="square">
            <a:spAutoFit/>
          </a:bodyPr>
          <a:lstStyle/>
          <a:p>
            <a:pPr algn="l">
              <a:buNone/>
            </a:pPr>
            <a:r>
              <a:rPr lang="en-US" sz="2000" b="1" dirty="0">
                <a:solidFill>
                  <a:srgbClr val="FFC000"/>
                </a:solidFill>
                <a:latin typeface="Courier New"/>
                <a:cs typeface="Courier New"/>
              </a:rPr>
              <a:t>Leaf: 	</a:t>
            </a:r>
            <a:r>
              <a:rPr lang="en-US" sz="2000" b="1" dirty="0" err="1">
                <a:solidFill>
                  <a:srgbClr val="FFC000"/>
                </a:solidFill>
                <a:latin typeface="Courier New"/>
                <a:cs typeface="Courier New"/>
              </a:rPr>
              <a:t>addi</a:t>
            </a:r>
            <a:r>
              <a:rPr lang="en-US" sz="2000" b="1" dirty="0">
                <a:solidFill>
                  <a:srgbClr val="FFC000"/>
                </a:solidFill>
                <a:latin typeface="Courier New"/>
                <a:cs typeface="Courier New"/>
              </a:rPr>
              <a:t> sp,sp,-8 </a:t>
            </a:r>
            <a:r>
              <a:rPr lang="en-US" sz="2000" b="1" dirty="0">
                <a:solidFill>
                  <a:srgbClr val="D5C8CE"/>
                </a:solidFill>
                <a:latin typeface="Courier New"/>
                <a:cs typeface="Courier New"/>
              </a:rPr>
              <a:t># adjust stack for 2 items</a:t>
            </a:r>
          </a:p>
          <a:p>
            <a:pPr algn="l">
              <a:buNone/>
            </a:pPr>
            <a:r>
              <a:rPr lang="en-US" sz="2000" b="1" dirty="0">
                <a:solidFill>
                  <a:srgbClr val="FFC000"/>
                </a:solidFill>
                <a:latin typeface="Courier New"/>
                <a:cs typeface="Courier New"/>
              </a:rPr>
              <a:t>		</a:t>
            </a:r>
            <a:r>
              <a:rPr lang="en-US" sz="2000" b="1" dirty="0" err="1">
                <a:solidFill>
                  <a:srgbClr val="FFC000"/>
                </a:solidFill>
                <a:latin typeface="Courier New"/>
                <a:cs typeface="Courier New"/>
              </a:rPr>
              <a:t>sw</a:t>
            </a:r>
            <a:r>
              <a:rPr lang="en-US" sz="2000" b="1" dirty="0">
                <a:solidFill>
                  <a:srgbClr val="FFC000"/>
                </a:solidFill>
                <a:latin typeface="Courier New"/>
                <a:cs typeface="Courier New"/>
              </a:rPr>
              <a:t> s1, 4(</a:t>
            </a:r>
            <a:r>
              <a:rPr lang="en-US" sz="2000" b="1" dirty="0" err="1">
                <a:solidFill>
                  <a:srgbClr val="FFC000"/>
                </a:solidFill>
                <a:latin typeface="Courier New"/>
                <a:cs typeface="Courier New"/>
              </a:rPr>
              <a:t>sp</a:t>
            </a:r>
            <a:r>
              <a:rPr lang="en-US" sz="2000" b="1" dirty="0">
                <a:solidFill>
                  <a:srgbClr val="FFC000"/>
                </a:solidFill>
                <a:latin typeface="Courier New"/>
                <a:cs typeface="Courier New"/>
              </a:rPr>
              <a:t>)  </a:t>
            </a:r>
            <a:r>
              <a:rPr lang="en-US" sz="2000" b="1" dirty="0">
                <a:solidFill>
                  <a:srgbClr val="D5C8CE"/>
                </a:solidFill>
                <a:latin typeface="Courier New"/>
                <a:cs typeface="Courier New"/>
              </a:rPr>
              <a:t># save s1 for use afterwards</a:t>
            </a:r>
          </a:p>
          <a:p>
            <a:pPr algn="l">
              <a:buNone/>
            </a:pPr>
            <a:r>
              <a:rPr lang="en-US" sz="2000" b="1" dirty="0">
                <a:solidFill>
                  <a:srgbClr val="FFC000"/>
                </a:solidFill>
                <a:latin typeface="Courier New"/>
                <a:cs typeface="Courier New"/>
              </a:rPr>
              <a:t>      	</a:t>
            </a:r>
            <a:r>
              <a:rPr lang="en-US" sz="2000" b="1" dirty="0" err="1">
                <a:solidFill>
                  <a:srgbClr val="FFC000"/>
                </a:solidFill>
                <a:latin typeface="Courier New"/>
                <a:cs typeface="Courier New"/>
              </a:rPr>
              <a:t>sw</a:t>
            </a:r>
            <a:r>
              <a:rPr lang="en-US" sz="2000" b="1" dirty="0">
                <a:solidFill>
                  <a:srgbClr val="FFC000"/>
                </a:solidFill>
                <a:latin typeface="Courier New"/>
                <a:cs typeface="Courier New"/>
              </a:rPr>
              <a:t> s0, 0(</a:t>
            </a:r>
            <a:r>
              <a:rPr lang="en-US" sz="2000" b="1" dirty="0" err="1">
                <a:solidFill>
                  <a:srgbClr val="FFC000"/>
                </a:solidFill>
                <a:latin typeface="Courier New"/>
                <a:cs typeface="Courier New"/>
              </a:rPr>
              <a:t>sp</a:t>
            </a:r>
            <a:r>
              <a:rPr lang="en-US" sz="2000" b="1" dirty="0">
                <a:solidFill>
                  <a:srgbClr val="FFC000"/>
                </a:solidFill>
                <a:latin typeface="Courier New"/>
                <a:cs typeface="Courier New"/>
              </a:rPr>
              <a:t>)  </a:t>
            </a:r>
            <a:r>
              <a:rPr lang="en-US" sz="2000" b="1" dirty="0">
                <a:solidFill>
                  <a:srgbClr val="D5C8CE"/>
                </a:solidFill>
                <a:latin typeface="Courier New"/>
                <a:cs typeface="Courier New"/>
              </a:rPr>
              <a:t># save s0 for use afterwards</a:t>
            </a:r>
          </a:p>
          <a:p>
            <a:pPr marL="406405" indent="-406405"/>
            <a:endParaRPr lang="en-US" sz="2000" b="1" dirty="0">
              <a:solidFill>
                <a:srgbClr val="FFC000"/>
              </a:solidFill>
              <a:latin typeface="Courier New"/>
              <a:cs typeface="Courier New"/>
            </a:endParaRPr>
          </a:p>
          <a:p>
            <a:pPr marL="406405" indent="-406405"/>
            <a:r>
              <a:rPr lang="en-US" sz="2000" b="1" dirty="0">
                <a:solidFill>
                  <a:srgbClr val="FFC000"/>
                </a:solidFill>
                <a:latin typeface="Courier New"/>
                <a:cs typeface="Courier New"/>
              </a:rPr>
              <a:t>      	add s0,a0,a1 </a:t>
            </a:r>
            <a:r>
              <a:rPr lang="en-US" sz="2000" b="1" dirty="0">
                <a:solidFill>
                  <a:srgbClr val="D5C8CE"/>
                </a:solidFill>
                <a:latin typeface="Courier New"/>
                <a:cs typeface="Courier New"/>
              </a:rPr>
              <a:t># f = g + h</a:t>
            </a:r>
          </a:p>
          <a:p>
            <a:pPr marL="338142" indent="-338142"/>
            <a:r>
              <a:rPr lang="en-US" sz="2000" b="1" dirty="0">
                <a:solidFill>
                  <a:srgbClr val="FFC000"/>
                </a:solidFill>
                <a:latin typeface="Courier New"/>
                <a:cs typeface="Courier New"/>
              </a:rPr>
              <a:t>      	add s1,a2,a3 </a:t>
            </a:r>
            <a:r>
              <a:rPr lang="en-US" sz="2000" b="1" dirty="0">
                <a:solidFill>
                  <a:srgbClr val="D5C8CE"/>
                </a:solidFill>
                <a:latin typeface="Courier New"/>
                <a:cs typeface="Courier New"/>
              </a:rPr>
              <a:t># s1 = </a:t>
            </a:r>
            <a:r>
              <a:rPr lang="en-US" sz="2000" b="1" dirty="0" err="1">
                <a:solidFill>
                  <a:srgbClr val="D5C8CE"/>
                </a:solidFill>
                <a:latin typeface="Courier New"/>
                <a:cs typeface="Courier New"/>
              </a:rPr>
              <a:t>i</a:t>
            </a:r>
            <a:r>
              <a:rPr lang="en-US" sz="2000" b="1" dirty="0">
                <a:solidFill>
                  <a:srgbClr val="D5C8CE"/>
                </a:solidFill>
                <a:latin typeface="Courier New"/>
                <a:cs typeface="Courier New"/>
              </a:rPr>
              <a:t> + j</a:t>
            </a:r>
          </a:p>
          <a:p>
            <a:pPr marL="338142" indent="-338142"/>
            <a:r>
              <a:rPr lang="en-US" sz="2000" b="1" dirty="0">
                <a:solidFill>
                  <a:srgbClr val="FFC000"/>
                </a:solidFill>
                <a:latin typeface="Courier New"/>
                <a:cs typeface="Courier New"/>
              </a:rPr>
              <a:t>      	sub a0,s0,s1 </a:t>
            </a:r>
            <a:r>
              <a:rPr lang="en-US" sz="2000" b="1" dirty="0">
                <a:solidFill>
                  <a:srgbClr val="D5C8CE"/>
                </a:solidFill>
                <a:latin typeface="Courier New"/>
                <a:cs typeface="Courier New"/>
              </a:rPr>
              <a:t># return value (g + h) – (</a:t>
            </a:r>
            <a:r>
              <a:rPr lang="en-US" sz="2000" b="1" dirty="0" err="1">
                <a:solidFill>
                  <a:srgbClr val="D5C8CE"/>
                </a:solidFill>
                <a:latin typeface="Courier New"/>
                <a:cs typeface="Courier New"/>
              </a:rPr>
              <a:t>i</a:t>
            </a:r>
            <a:r>
              <a:rPr lang="en-US" sz="2000" b="1" dirty="0">
                <a:solidFill>
                  <a:srgbClr val="D5C8CE"/>
                </a:solidFill>
                <a:latin typeface="Courier New"/>
                <a:cs typeface="Courier New"/>
              </a:rPr>
              <a:t> + j)</a:t>
            </a:r>
          </a:p>
          <a:p>
            <a:pPr marL="338142" indent="-338142"/>
            <a:endParaRPr lang="en-US" sz="2000" b="1" dirty="0">
              <a:solidFill>
                <a:srgbClr val="FFC000"/>
              </a:solidFill>
              <a:latin typeface="Courier New"/>
              <a:cs typeface="Courier New"/>
            </a:endParaRPr>
          </a:p>
          <a:p>
            <a:pPr marL="338142" indent="-338142"/>
            <a:r>
              <a:rPr lang="en-US" sz="2000" b="1" dirty="0">
                <a:solidFill>
                  <a:srgbClr val="FFC000"/>
                </a:solidFill>
                <a:latin typeface="Courier New"/>
                <a:cs typeface="Courier New"/>
              </a:rPr>
              <a:t>      	</a:t>
            </a:r>
            <a:r>
              <a:rPr lang="en-US" sz="2000" b="1" dirty="0" err="1">
                <a:solidFill>
                  <a:srgbClr val="FFC000"/>
                </a:solidFill>
                <a:latin typeface="Courier New"/>
                <a:cs typeface="Courier New"/>
              </a:rPr>
              <a:t>lw</a:t>
            </a:r>
            <a:r>
              <a:rPr lang="en-US" sz="2000" b="1" dirty="0">
                <a:solidFill>
                  <a:srgbClr val="FFC000"/>
                </a:solidFill>
                <a:latin typeface="Courier New"/>
                <a:cs typeface="Courier New"/>
              </a:rPr>
              <a:t> s0, 0(</a:t>
            </a:r>
            <a:r>
              <a:rPr lang="en-US" sz="2000" b="1" dirty="0" err="1">
                <a:solidFill>
                  <a:srgbClr val="FFC000"/>
                </a:solidFill>
                <a:latin typeface="Courier New"/>
                <a:cs typeface="Courier New"/>
              </a:rPr>
              <a:t>sp</a:t>
            </a:r>
            <a:r>
              <a:rPr lang="en-US" sz="2000" b="1" dirty="0">
                <a:solidFill>
                  <a:srgbClr val="FFC000"/>
                </a:solidFill>
                <a:latin typeface="Courier New"/>
                <a:cs typeface="Courier New"/>
              </a:rPr>
              <a:t>) </a:t>
            </a:r>
            <a:r>
              <a:rPr lang="en-US" sz="2000" b="1" dirty="0">
                <a:solidFill>
                  <a:srgbClr val="D5C8CE"/>
                </a:solidFill>
                <a:latin typeface="Courier New"/>
                <a:cs typeface="Courier New"/>
              </a:rPr>
              <a:t># restore register s0 for caller </a:t>
            </a:r>
          </a:p>
          <a:p>
            <a:pPr marL="338142" indent="-338142"/>
            <a:r>
              <a:rPr lang="en-US" sz="2000" b="1" dirty="0">
                <a:solidFill>
                  <a:srgbClr val="FFC000"/>
                </a:solidFill>
                <a:latin typeface="Courier New"/>
                <a:cs typeface="Courier New"/>
              </a:rPr>
              <a:t>      	</a:t>
            </a:r>
            <a:r>
              <a:rPr lang="en-US" sz="2000" b="1" dirty="0" err="1">
                <a:solidFill>
                  <a:srgbClr val="FFC000"/>
                </a:solidFill>
                <a:latin typeface="Courier New"/>
                <a:cs typeface="Courier New"/>
              </a:rPr>
              <a:t>lw</a:t>
            </a:r>
            <a:r>
              <a:rPr lang="en-US" sz="2000" b="1" dirty="0">
                <a:solidFill>
                  <a:srgbClr val="FFC000"/>
                </a:solidFill>
                <a:latin typeface="Courier New"/>
                <a:cs typeface="Courier New"/>
              </a:rPr>
              <a:t> s1, 4(</a:t>
            </a:r>
            <a:r>
              <a:rPr lang="en-US" sz="2000" b="1" dirty="0" err="1">
                <a:solidFill>
                  <a:srgbClr val="FFC000"/>
                </a:solidFill>
                <a:latin typeface="Courier New"/>
                <a:cs typeface="Courier New"/>
              </a:rPr>
              <a:t>sp</a:t>
            </a:r>
            <a:r>
              <a:rPr lang="en-US" sz="2000" b="1" dirty="0">
                <a:solidFill>
                  <a:srgbClr val="FFC000"/>
                </a:solidFill>
                <a:latin typeface="Courier New"/>
                <a:cs typeface="Courier New"/>
              </a:rPr>
              <a:t>) </a:t>
            </a:r>
            <a:r>
              <a:rPr lang="en-US" sz="2000" b="1" dirty="0">
                <a:solidFill>
                  <a:srgbClr val="D5C8CE"/>
                </a:solidFill>
                <a:latin typeface="Courier New"/>
                <a:cs typeface="Courier New"/>
              </a:rPr>
              <a:t># restore register s1 for caller</a:t>
            </a:r>
          </a:p>
          <a:p>
            <a:pPr marL="338142" indent="-338142"/>
            <a:r>
              <a:rPr lang="en-US" sz="2000" b="1" dirty="0">
                <a:solidFill>
                  <a:srgbClr val="FFC000"/>
                </a:solidFill>
                <a:latin typeface="Courier New"/>
                <a:cs typeface="Courier New"/>
              </a:rPr>
              <a:t>      	</a:t>
            </a:r>
            <a:r>
              <a:rPr lang="en-US" sz="2000" b="1" dirty="0" err="1">
                <a:solidFill>
                  <a:srgbClr val="FFC000"/>
                </a:solidFill>
                <a:latin typeface="Courier New"/>
                <a:cs typeface="Courier New"/>
              </a:rPr>
              <a:t>addi</a:t>
            </a:r>
            <a:r>
              <a:rPr lang="en-US" sz="2000" b="1" dirty="0">
                <a:solidFill>
                  <a:srgbClr val="FFC000"/>
                </a:solidFill>
                <a:latin typeface="Courier New"/>
                <a:cs typeface="Courier New"/>
              </a:rPr>
              <a:t> sp,sp,8 </a:t>
            </a:r>
            <a:r>
              <a:rPr lang="en-US" sz="2000" b="1" dirty="0">
                <a:solidFill>
                  <a:srgbClr val="D5C8CE"/>
                </a:solidFill>
                <a:latin typeface="Courier New"/>
                <a:cs typeface="Courier New"/>
              </a:rPr>
              <a:t># adjust stack to delete 2 items</a:t>
            </a:r>
          </a:p>
          <a:p>
            <a:pPr marL="338142" indent="-338142"/>
            <a:r>
              <a:rPr lang="en-US" sz="2000" b="1" dirty="0">
                <a:solidFill>
                  <a:srgbClr val="FFC000"/>
                </a:solidFill>
                <a:latin typeface="Courier New"/>
                <a:cs typeface="Courier New"/>
              </a:rPr>
              <a:t>      	</a:t>
            </a:r>
            <a:r>
              <a:rPr lang="en-US" sz="2000" b="1" dirty="0" err="1">
                <a:solidFill>
                  <a:srgbClr val="FFC000"/>
                </a:solidFill>
                <a:latin typeface="Courier New"/>
                <a:cs typeface="Courier New"/>
              </a:rPr>
              <a:t>jr</a:t>
            </a:r>
            <a:r>
              <a:rPr lang="en-US" sz="2000" b="1" dirty="0">
                <a:solidFill>
                  <a:srgbClr val="FFC000"/>
                </a:solidFill>
                <a:latin typeface="Courier New"/>
                <a:cs typeface="Courier New"/>
              </a:rPr>
              <a:t> </a:t>
            </a:r>
            <a:r>
              <a:rPr lang="en-US" sz="2000" b="1" dirty="0" err="1">
                <a:solidFill>
                  <a:srgbClr val="FFC000"/>
                </a:solidFill>
                <a:latin typeface="Courier New"/>
                <a:cs typeface="Courier New"/>
              </a:rPr>
              <a:t>ra</a:t>
            </a:r>
            <a:r>
              <a:rPr lang="en-US" sz="2000" b="1" dirty="0">
                <a:solidFill>
                  <a:srgbClr val="FFC000"/>
                </a:solidFill>
                <a:latin typeface="Courier New"/>
                <a:cs typeface="Courier New"/>
              </a:rPr>
              <a:t> 	 </a:t>
            </a:r>
            <a:r>
              <a:rPr lang="en-US" sz="2000" b="1" dirty="0">
                <a:solidFill>
                  <a:srgbClr val="D5C8CE"/>
                </a:solidFill>
                <a:latin typeface="Courier New"/>
                <a:cs typeface="Courier New"/>
              </a:rPr>
              <a:t># jump back to calling routine</a:t>
            </a:r>
          </a:p>
        </p:txBody>
      </p:sp>
      <p:sp>
        <p:nvSpPr>
          <p:cNvPr id="4" name="TextBox 3">
            <a:extLst>
              <a:ext uri="{FF2B5EF4-FFF2-40B4-BE49-F238E27FC236}">
                <a16:creationId xmlns:a16="http://schemas.microsoft.com/office/drawing/2014/main" id="{6F63D07F-0E40-A76F-C5BB-C80AD5304F8A}"/>
              </a:ext>
            </a:extLst>
          </p:cNvPr>
          <p:cNvSpPr txBox="1"/>
          <p:nvPr/>
        </p:nvSpPr>
        <p:spPr>
          <a:xfrm>
            <a:off x="67682" y="1417588"/>
            <a:ext cx="1837318" cy="2462213"/>
          </a:xfrm>
          <a:prstGeom prst="rect">
            <a:avLst/>
          </a:prstGeom>
          <a:noFill/>
        </p:spPr>
        <p:txBody>
          <a:bodyPr wrap="square">
            <a:spAutoFit/>
          </a:bodyPr>
          <a:lstStyle/>
          <a:p>
            <a:pPr>
              <a:spcBef>
                <a:spcPts val="0"/>
              </a:spcBef>
              <a:buNone/>
            </a:pPr>
            <a:r>
              <a:rPr lang="en-US" sz="1400" b="1" dirty="0">
                <a:solidFill>
                  <a:schemeClr val="tx1">
                    <a:lumMod val="50000"/>
                  </a:schemeClr>
                </a:solidFill>
                <a:latin typeface="Courier New"/>
                <a:cs typeface="Courier New"/>
              </a:rPr>
              <a:t>int Leaf (</a:t>
            </a:r>
            <a:br>
              <a:rPr lang="en-US" sz="1400" b="1" dirty="0">
                <a:solidFill>
                  <a:schemeClr val="tx1">
                    <a:lumMod val="50000"/>
                  </a:schemeClr>
                </a:solidFill>
                <a:latin typeface="Courier New"/>
                <a:cs typeface="Courier New"/>
              </a:rPr>
            </a:br>
            <a:r>
              <a:rPr lang="en-US" sz="1400" b="1" dirty="0">
                <a:solidFill>
                  <a:schemeClr val="tx1">
                    <a:lumMod val="50000"/>
                  </a:schemeClr>
                </a:solidFill>
                <a:latin typeface="Courier New"/>
                <a:cs typeface="Courier New"/>
              </a:rPr>
              <a:t>int g, </a:t>
            </a:r>
            <a:br>
              <a:rPr lang="en-US" sz="1400" b="1" dirty="0">
                <a:solidFill>
                  <a:schemeClr val="tx1">
                    <a:lumMod val="50000"/>
                  </a:schemeClr>
                </a:solidFill>
                <a:latin typeface="Courier New"/>
                <a:cs typeface="Courier New"/>
              </a:rPr>
            </a:br>
            <a:r>
              <a:rPr lang="en-US" sz="1400" b="1" dirty="0">
                <a:solidFill>
                  <a:schemeClr val="tx1">
                    <a:lumMod val="50000"/>
                  </a:schemeClr>
                </a:solidFill>
                <a:latin typeface="Courier New"/>
                <a:cs typeface="Courier New"/>
              </a:rPr>
              <a:t>int h, </a:t>
            </a:r>
            <a:br>
              <a:rPr lang="en-US" sz="1400" b="1" dirty="0">
                <a:solidFill>
                  <a:schemeClr val="tx1">
                    <a:lumMod val="50000"/>
                  </a:schemeClr>
                </a:solidFill>
                <a:latin typeface="Courier New"/>
                <a:cs typeface="Courier New"/>
              </a:rPr>
            </a:br>
            <a:r>
              <a:rPr lang="en-US" sz="1400" b="1" dirty="0">
                <a:solidFill>
                  <a:schemeClr val="tx1">
                    <a:lumMod val="50000"/>
                  </a:schemeClr>
                </a:solidFill>
                <a:latin typeface="Courier New"/>
                <a:cs typeface="Courier New"/>
              </a:rPr>
              <a:t>int </a:t>
            </a:r>
            <a:r>
              <a:rPr lang="en-US" sz="1400" b="1" dirty="0" err="1">
                <a:solidFill>
                  <a:schemeClr val="tx1">
                    <a:lumMod val="50000"/>
                  </a:schemeClr>
                </a:solidFill>
                <a:latin typeface="Courier New"/>
                <a:cs typeface="Courier New"/>
              </a:rPr>
              <a:t>i</a:t>
            </a:r>
            <a:r>
              <a:rPr lang="en-US" sz="1400" b="1" dirty="0">
                <a:solidFill>
                  <a:schemeClr val="tx1">
                    <a:lumMod val="50000"/>
                  </a:schemeClr>
                </a:solidFill>
                <a:latin typeface="Courier New"/>
                <a:cs typeface="Courier New"/>
              </a:rPr>
              <a:t>, </a:t>
            </a:r>
            <a:br>
              <a:rPr lang="en-US" sz="1400" b="1" dirty="0">
                <a:solidFill>
                  <a:schemeClr val="tx1">
                    <a:lumMod val="50000"/>
                  </a:schemeClr>
                </a:solidFill>
                <a:latin typeface="Courier New"/>
                <a:cs typeface="Courier New"/>
              </a:rPr>
            </a:br>
            <a:r>
              <a:rPr lang="en-US" sz="1400" b="1" dirty="0">
                <a:solidFill>
                  <a:schemeClr val="tx1">
                    <a:lumMod val="50000"/>
                  </a:schemeClr>
                </a:solidFill>
                <a:latin typeface="Courier New"/>
                <a:cs typeface="Courier New"/>
              </a:rPr>
              <a:t>int j)</a:t>
            </a:r>
          </a:p>
          <a:p>
            <a:pPr>
              <a:spcBef>
                <a:spcPts val="0"/>
              </a:spcBef>
              <a:buNone/>
            </a:pPr>
            <a:r>
              <a:rPr lang="en-US" sz="1400" b="1" dirty="0">
                <a:solidFill>
                  <a:schemeClr val="tx1">
                    <a:lumMod val="50000"/>
                  </a:schemeClr>
                </a:solidFill>
                <a:latin typeface="Courier New"/>
                <a:cs typeface="Courier New"/>
              </a:rPr>
              <a:t>{</a:t>
            </a:r>
          </a:p>
          <a:p>
            <a:pPr>
              <a:spcBef>
                <a:spcPts val="0"/>
              </a:spcBef>
              <a:buNone/>
            </a:pPr>
            <a:r>
              <a:rPr lang="en-US" sz="1400" b="1" dirty="0">
                <a:solidFill>
                  <a:schemeClr val="tx1">
                    <a:lumMod val="50000"/>
                  </a:schemeClr>
                </a:solidFill>
                <a:latin typeface="Courier New"/>
                <a:cs typeface="Courier New"/>
              </a:rPr>
              <a:t>  int f;</a:t>
            </a:r>
          </a:p>
          <a:p>
            <a:pPr>
              <a:spcBef>
                <a:spcPts val="0"/>
              </a:spcBef>
              <a:buNone/>
            </a:pPr>
            <a:r>
              <a:rPr lang="en-US" sz="1400" b="1" dirty="0">
                <a:solidFill>
                  <a:schemeClr val="tx1">
                    <a:lumMod val="50000"/>
                  </a:schemeClr>
                </a:solidFill>
                <a:latin typeface="Courier New"/>
                <a:cs typeface="Courier New"/>
              </a:rPr>
              <a:t>  f = (g + h) –</a:t>
            </a:r>
            <a:br>
              <a:rPr lang="en-US" sz="1400" b="1" dirty="0">
                <a:solidFill>
                  <a:schemeClr val="tx1">
                    <a:lumMod val="50000"/>
                  </a:schemeClr>
                </a:solidFill>
                <a:latin typeface="Courier New"/>
                <a:cs typeface="Courier New"/>
              </a:rPr>
            </a:br>
            <a:r>
              <a:rPr lang="en-US" sz="1400" b="1" dirty="0">
                <a:solidFill>
                  <a:schemeClr val="tx1">
                    <a:lumMod val="50000"/>
                  </a:schemeClr>
                </a:solidFill>
                <a:latin typeface="Courier New"/>
                <a:cs typeface="Courier New"/>
              </a:rPr>
              <a:t>      (</a:t>
            </a:r>
            <a:r>
              <a:rPr lang="en-US" sz="1400" b="1" dirty="0" err="1">
                <a:solidFill>
                  <a:schemeClr val="tx1">
                    <a:lumMod val="50000"/>
                  </a:schemeClr>
                </a:solidFill>
                <a:latin typeface="Courier New"/>
                <a:cs typeface="Courier New"/>
              </a:rPr>
              <a:t>i</a:t>
            </a:r>
            <a:r>
              <a:rPr lang="en-US" sz="1400" b="1" dirty="0">
                <a:solidFill>
                  <a:schemeClr val="tx1">
                    <a:lumMod val="50000"/>
                  </a:schemeClr>
                </a:solidFill>
                <a:latin typeface="Courier New"/>
                <a:cs typeface="Courier New"/>
              </a:rPr>
              <a:t> + j);</a:t>
            </a:r>
          </a:p>
          <a:p>
            <a:pPr>
              <a:spcBef>
                <a:spcPts val="0"/>
              </a:spcBef>
              <a:buNone/>
            </a:pPr>
            <a:r>
              <a:rPr lang="en-US" sz="1400" b="1" dirty="0">
                <a:solidFill>
                  <a:schemeClr val="tx1">
                    <a:lumMod val="50000"/>
                  </a:schemeClr>
                </a:solidFill>
                <a:latin typeface="Courier New"/>
                <a:cs typeface="Courier New"/>
              </a:rPr>
              <a:t>  return f;</a:t>
            </a:r>
          </a:p>
          <a:p>
            <a:pPr>
              <a:spcBef>
                <a:spcPts val="0"/>
              </a:spcBef>
              <a:buNone/>
            </a:pPr>
            <a:r>
              <a:rPr lang="en-US" sz="1400" b="1" dirty="0">
                <a:solidFill>
                  <a:schemeClr val="tx1">
                    <a:lumMod val="50000"/>
                  </a:schemeClr>
                </a:solidFill>
                <a:latin typeface="Courier New"/>
                <a:cs typeface="Courier New"/>
              </a:rPr>
              <a:t>}</a:t>
            </a:r>
          </a:p>
        </p:txBody>
      </p:sp>
    </p:spTree>
    <p:extLst>
      <p:ext uri="{BB962C8B-B14F-4D97-AF65-F5344CB8AC3E}">
        <p14:creationId xmlns:p14="http://schemas.microsoft.com/office/powerpoint/2010/main" val="47542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p:txBody>
          <a:bodyPr>
            <a:normAutofit/>
          </a:bodyPr>
          <a:lstStyle/>
          <a:p>
            <a:r>
              <a:rPr lang="en-US" sz="2400" dirty="0"/>
              <a:t>Need to save old values of </a:t>
            </a:r>
            <a:r>
              <a:rPr lang="en-US" sz="2400" b="1" dirty="0">
                <a:latin typeface="Courier New"/>
                <a:cs typeface="Courier New"/>
              </a:rPr>
              <a:t>s0</a:t>
            </a:r>
            <a:r>
              <a:rPr lang="en-US" sz="2400" dirty="0">
                <a:cs typeface="Courier New"/>
              </a:rPr>
              <a:t> </a:t>
            </a:r>
            <a:r>
              <a:rPr lang="en-US" sz="2400" dirty="0"/>
              <a:t>and </a:t>
            </a:r>
            <a:r>
              <a:rPr lang="en-US" sz="2400" b="1" dirty="0">
                <a:latin typeface="Courier New"/>
                <a:cs typeface="Courier New"/>
              </a:rPr>
              <a:t>s1</a:t>
            </a:r>
          </a:p>
          <a:p>
            <a:pPr>
              <a:buNone/>
            </a:pPr>
            <a:r>
              <a:rPr lang="en-US" sz="2400" dirty="0"/>
              <a:t>	</a:t>
            </a:r>
          </a:p>
        </p:txBody>
      </p:sp>
      <p:sp>
        <p:nvSpPr>
          <p:cNvPr id="2" name="Title 1"/>
          <p:cNvSpPr>
            <a:spLocks noGrp="1"/>
          </p:cNvSpPr>
          <p:nvPr>
            <p:ph type="title"/>
          </p:nvPr>
        </p:nvSpPr>
        <p:spPr/>
        <p:txBody>
          <a:bodyPr>
            <a:normAutofit fontScale="90000"/>
          </a:bodyPr>
          <a:lstStyle/>
          <a:p>
            <a:r>
              <a:rPr lang="en-US" dirty="0"/>
              <a:t>Stack Before, During, After Function</a:t>
            </a:r>
          </a:p>
        </p:txBody>
      </p:sp>
      <p:grpSp>
        <p:nvGrpSpPr>
          <p:cNvPr id="39" name="Group 38"/>
          <p:cNvGrpSpPr/>
          <p:nvPr/>
        </p:nvGrpSpPr>
        <p:grpSpPr>
          <a:xfrm>
            <a:off x="2267890" y="1657351"/>
            <a:ext cx="1978171" cy="2925507"/>
            <a:chOff x="667691" y="1657350"/>
            <a:chExt cx="1978171" cy="2925507"/>
          </a:xfrm>
        </p:grpSpPr>
        <p:cxnSp>
          <p:nvCxnSpPr>
            <p:cNvPr id="4" name="Straight Connector 3"/>
            <p:cNvCxnSpPr/>
            <p:nvPr/>
          </p:nvCxnSpPr>
          <p:spPr>
            <a:xfrm>
              <a:off x="14478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5908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1066800" y="2266950"/>
              <a:ext cx="381000" cy="0"/>
            </a:xfrm>
            <a:prstGeom prst="straightConnector1">
              <a:avLst/>
            </a:prstGeom>
            <a:ln w="25400">
              <a:solidFill>
                <a:srgbClr val="FFC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67691" y="2038350"/>
              <a:ext cx="428322" cy="334707"/>
            </a:xfrm>
            <a:prstGeom prst="rect">
              <a:avLst/>
            </a:prstGeom>
            <a:noFill/>
          </p:spPr>
          <p:txBody>
            <a:bodyPr wrap="none" rtlCol="0">
              <a:spAutoFit/>
            </a:bodyPr>
            <a:lstStyle/>
            <a:p>
              <a:r>
                <a:rPr lang="en-US" sz="1575" b="1" dirty="0" err="1">
                  <a:solidFill>
                    <a:srgbClr val="FFC000"/>
                  </a:solidFill>
                  <a:latin typeface="Courier New"/>
                  <a:cs typeface="Courier New"/>
                </a:rPr>
                <a:t>sp</a:t>
              </a:r>
              <a:endParaRPr lang="en-US" sz="1575" b="1" dirty="0">
                <a:solidFill>
                  <a:srgbClr val="FFC000"/>
                </a:solidFill>
                <a:latin typeface="Courier New"/>
                <a:cs typeface="Courier New"/>
              </a:endParaRPr>
            </a:p>
          </p:txBody>
        </p:sp>
        <p:sp>
          <p:nvSpPr>
            <p:cNvPr id="17" name="Rectangle 16"/>
            <p:cNvSpPr/>
            <p:nvPr/>
          </p:nvSpPr>
          <p:spPr>
            <a:xfrm>
              <a:off x="1447800" y="20383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3" dirty="0">
                <a:solidFill>
                  <a:srgbClr val="000000"/>
                </a:solidFill>
              </a:endParaRPr>
            </a:p>
          </p:txBody>
        </p:sp>
        <p:sp>
          <p:nvSpPr>
            <p:cNvPr id="33" name="TextBox 32"/>
            <p:cNvSpPr txBox="1"/>
            <p:nvPr/>
          </p:nvSpPr>
          <p:spPr>
            <a:xfrm>
              <a:off x="1507409" y="4248150"/>
              <a:ext cx="1138453" cy="334707"/>
            </a:xfrm>
            <a:prstGeom prst="rect">
              <a:avLst/>
            </a:prstGeom>
            <a:noFill/>
          </p:spPr>
          <p:txBody>
            <a:bodyPr wrap="none" rtlCol="0">
              <a:spAutoFit/>
            </a:bodyPr>
            <a:lstStyle/>
            <a:p>
              <a:r>
                <a:rPr lang="en-US" sz="1575" dirty="0">
                  <a:solidFill>
                    <a:schemeClr val="tx1"/>
                  </a:solidFill>
                  <a:latin typeface="+mn-lt"/>
                </a:rPr>
                <a:t>Before call</a:t>
              </a:r>
            </a:p>
          </p:txBody>
        </p:sp>
      </p:grpSp>
      <p:grpSp>
        <p:nvGrpSpPr>
          <p:cNvPr id="40" name="Group 39"/>
          <p:cNvGrpSpPr/>
          <p:nvPr/>
        </p:nvGrpSpPr>
        <p:grpSpPr>
          <a:xfrm>
            <a:off x="4630088" y="1657351"/>
            <a:ext cx="1923108" cy="2925507"/>
            <a:chOff x="3029891" y="1657350"/>
            <a:chExt cx="1923109" cy="2925507"/>
          </a:xfrm>
        </p:grpSpPr>
        <p:cxnSp>
          <p:nvCxnSpPr>
            <p:cNvPr id="18" name="Straight Connector 17"/>
            <p:cNvCxnSpPr/>
            <p:nvPr/>
          </p:nvCxnSpPr>
          <p:spPr>
            <a:xfrm>
              <a:off x="38100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9530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29000" y="2724150"/>
              <a:ext cx="381000" cy="0"/>
            </a:xfrm>
            <a:prstGeom prst="straightConnector1">
              <a:avLst/>
            </a:prstGeom>
            <a:ln w="25400">
              <a:solidFill>
                <a:srgbClr val="FFC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029891" y="2495550"/>
              <a:ext cx="428322" cy="334707"/>
            </a:xfrm>
            <a:prstGeom prst="rect">
              <a:avLst/>
            </a:prstGeom>
            <a:noFill/>
          </p:spPr>
          <p:txBody>
            <a:bodyPr wrap="none" rtlCol="0">
              <a:spAutoFit/>
            </a:bodyPr>
            <a:lstStyle/>
            <a:p>
              <a:r>
                <a:rPr lang="en-US" sz="1575" b="1" dirty="0" err="1">
                  <a:solidFill>
                    <a:srgbClr val="FFC000"/>
                  </a:solidFill>
                  <a:latin typeface="Courier New"/>
                  <a:cs typeface="Courier New"/>
                </a:rPr>
                <a:t>sp</a:t>
              </a:r>
              <a:endParaRPr lang="en-US" sz="1575" b="1" dirty="0">
                <a:solidFill>
                  <a:srgbClr val="FFC000"/>
                </a:solidFill>
                <a:latin typeface="Courier New"/>
                <a:cs typeface="Courier New"/>
              </a:endParaRPr>
            </a:p>
          </p:txBody>
        </p:sp>
        <p:sp>
          <p:nvSpPr>
            <p:cNvPr id="22" name="Rectangle 21"/>
            <p:cNvSpPr/>
            <p:nvPr/>
          </p:nvSpPr>
          <p:spPr>
            <a:xfrm>
              <a:off x="3810000" y="20383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3" dirty="0">
                <a:solidFill>
                  <a:srgbClr val="000000"/>
                </a:solidFill>
              </a:endParaRPr>
            </a:p>
          </p:txBody>
        </p:sp>
        <p:sp>
          <p:nvSpPr>
            <p:cNvPr id="23" name="Rectangle 22"/>
            <p:cNvSpPr/>
            <p:nvPr/>
          </p:nvSpPr>
          <p:spPr>
            <a:xfrm>
              <a:off x="3810000" y="22669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D8E156"/>
                  </a:solidFill>
                  <a:cs typeface="Calibri"/>
                </a:rPr>
                <a:t>Saved</a:t>
              </a:r>
              <a:r>
                <a:rPr lang="en-US" sz="1400" b="1" dirty="0">
                  <a:solidFill>
                    <a:srgbClr val="D8E156"/>
                  </a:solidFill>
                  <a:cs typeface="Courier New"/>
                </a:rPr>
                <a:t> </a:t>
              </a:r>
              <a:r>
                <a:rPr lang="en-US" sz="1400" b="1" dirty="0">
                  <a:solidFill>
                    <a:srgbClr val="D8E156"/>
                  </a:solidFill>
                  <a:latin typeface="Courier"/>
                  <a:cs typeface="Courier New"/>
                </a:rPr>
                <a:t>s1</a:t>
              </a:r>
            </a:p>
          </p:txBody>
        </p:sp>
        <p:sp>
          <p:nvSpPr>
            <p:cNvPr id="34" name="TextBox 33"/>
            <p:cNvSpPr txBox="1"/>
            <p:nvPr/>
          </p:nvSpPr>
          <p:spPr>
            <a:xfrm>
              <a:off x="3792340" y="4248150"/>
              <a:ext cx="1138454" cy="334707"/>
            </a:xfrm>
            <a:prstGeom prst="rect">
              <a:avLst/>
            </a:prstGeom>
            <a:noFill/>
          </p:spPr>
          <p:txBody>
            <a:bodyPr wrap="none" rtlCol="0">
              <a:spAutoFit/>
            </a:bodyPr>
            <a:lstStyle/>
            <a:p>
              <a:r>
                <a:rPr lang="en-US" sz="1575" dirty="0">
                  <a:solidFill>
                    <a:schemeClr val="tx1"/>
                  </a:solidFill>
                  <a:latin typeface="+mn-lt"/>
                </a:rPr>
                <a:t>During call</a:t>
              </a:r>
            </a:p>
          </p:txBody>
        </p:sp>
        <p:sp>
          <p:nvSpPr>
            <p:cNvPr id="36" name="Rectangle 35"/>
            <p:cNvSpPr/>
            <p:nvPr/>
          </p:nvSpPr>
          <p:spPr>
            <a:xfrm>
              <a:off x="3810000" y="24955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D8E156"/>
                  </a:solidFill>
                  <a:cs typeface="Calibri"/>
                </a:rPr>
                <a:t>Saved</a:t>
              </a:r>
              <a:r>
                <a:rPr lang="en-US" sz="1400" b="1" dirty="0">
                  <a:solidFill>
                    <a:srgbClr val="D8E156"/>
                  </a:solidFill>
                  <a:cs typeface="Courier New"/>
                </a:rPr>
                <a:t> </a:t>
              </a:r>
              <a:r>
                <a:rPr lang="en-US" sz="1400" b="1" dirty="0">
                  <a:solidFill>
                    <a:srgbClr val="D8E156"/>
                  </a:solidFill>
                  <a:latin typeface="Courier"/>
                  <a:cs typeface="Courier New"/>
                </a:rPr>
                <a:t>s0</a:t>
              </a:r>
            </a:p>
          </p:txBody>
        </p:sp>
      </p:grpSp>
      <p:grpSp>
        <p:nvGrpSpPr>
          <p:cNvPr id="41" name="Group 40"/>
          <p:cNvGrpSpPr/>
          <p:nvPr/>
        </p:nvGrpSpPr>
        <p:grpSpPr>
          <a:xfrm>
            <a:off x="6992287" y="1657351"/>
            <a:ext cx="1923113" cy="2925507"/>
            <a:chOff x="5392088" y="1657350"/>
            <a:chExt cx="1923112" cy="2925507"/>
          </a:xfrm>
        </p:grpSpPr>
        <p:cxnSp>
          <p:nvCxnSpPr>
            <p:cNvPr id="26" name="Straight Connector 25"/>
            <p:cNvCxnSpPr/>
            <p:nvPr/>
          </p:nvCxnSpPr>
          <p:spPr>
            <a:xfrm>
              <a:off x="61722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315200" y="1657350"/>
              <a:ext cx="0" cy="2438400"/>
            </a:xfrm>
            <a:prstGeom prst="line">
              <a:avLst/>
            </a:prstGeom>
            <a:ln w="25400">
              <a:solidFill>
                <a:srgbClr val="D8E156"/>
              </a:solidFill>
              <a:headEnd type="none" w="lg" len="lg"/>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791200" y="2266950"/>
              <a:ext cx="381000" cy="0"/>
            </a:xfrm>
            <a:prstGeom prst="straightConnector1">
              <a:avLst/>
            </a:prstGeom>
            <a:ln w="25400">
              <a:solidFill>
                <a:srgbClr val="FFC000"/>
              </a:solidFill>
              <a:headEnd type="none" w="lg" len="lg"/>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392088" y="2038350"/>
              <a:ext cx="428322" cy="334707"/>
            </a:xfrm>
            <a:prstGeom prst="rect">
              <a:avLst/>
            </a:prstGeom>
            <a:noFill/>
          </p:spPr>
          <p:txBody>
            <a:bodyPr wrap="none" rtlCol="0">
              <a:spAutoFit/>
            </a:bodyPr>
            <a:lstStyle/>
            <a:p>
              <a:r>
                <a:rPr lang="en-US" sz="1575" b="1" dirty="0" err="1">
                  <a:solidFill>
                    <a:srgbClr val="FFC000"/>
                  </a:solidFill>
                  <a:latin typeface="Courier New"/>
                  <a:cs typeface="Courier New"/>
                </a:rPr>
                <a:t>sp</a:t>
              </a:r>
              <a:endParaRPr lang="en-US" sz="1575" b="1" dirty="0">
                <a:solidFill>
                  <a:srgbClr val="FFC000"/>
                </a:solidFill>
                <a:latin typeface="Courier New"/>
                <a:cs typeface="Courier New"/>
              </a:endParaRPr>
            </a:p>
          </p:txBody>
        </p:sp>
        <p:sp>
          <p:nvSpPr>
            <p:cNvPr id="30" name="Rectangle 29"/>
            <p:cNvSpPr/>
            <p:nvPr/>
          </p:nvSpPr>
          <p:spPr>
            <a:xfrm>
              <a:off x="6172200" y="20383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3" dirty="0">
                <a:solidFill>
                  <a:srgbClr val="000000"/>
                </a:solidFill>
              </a:endParaRPr>
            </a:p>
          </p:txBody>
        </p:sp>
        <p:sp>
          <p:nvSpPr>
            <p:cNvPr id="35" name="TextBox 34"/>
            <p:cNvSpPr txBox="1"/>
            <p:nvPr/>
          </p:nvSpPr>
          <p:spPr>
            <a:xfrm>
              <a:off x="6314324" y="4248150"/>
              <a:ext cx="980139" cy="334707"/>
            </a:xfrm>
            <a:prstGeom prst="rect">
              <a:avLst/>
            </a:prstGeom>
            <a:noFill/>
          </p:spPr>
          <p:txBody>
            <a:bodyPr wrap="none" rtlCol="0">
              <a:spAutoFit/>
            </a:bodyPr>
            <a:lstStyle/>
            <a:p>
              <a:r>
                <a:rPr lang="en-US" sz="1575" dirty="0">
                  <a:solidFill>
                    <a:schemeClr val="tx1"/>
                  </a:solidFill>
                  <a:latin typeface="+mn-lt"/>
                </a:rPr>
                <a:t>After call</a:t>
              </a:r>
            </a:p>
          </p:txBody>
        </p:sp>
        <p:sp>
          <p:nvSpPr>
            <p:cNvPr id="37" name="Rectangle 36"/>
            <p:cNvSpPr/>
            <p:nvPr/>
          </p:nvSpPr>
          <p:spPr>
            <a:xfrm>
              <a:off x="6172200" y="22669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D8E156"/>
                  </a:solidFill>
                  <a:cs typeface="Calibri"/>
                </a:rPr>
                <a:t>Saved</a:t>
              </a:r>
              <a:r>
                <a:rPr lang="en-US" sz="1400" b="1" dirty="0">
                  <a:solidFill>
                    <a:srgbClr val="D8E156"/>
                  </a:solidFill>
                  <a:cs typeface="Courier New"/>
                </a:rPr>
                <a:t> </a:t>
              </a:r>
              <a:r>
                <a:rPr lang="en-US" sz="1400" b="1" dirty="0">
                  <a:solidFill>
                    <a:srgbClr val="D8E156"/>
                  </a:solidFill>
                  <a:latin typeface="Courier"/>
                  <a:cs typeface="Courier New"/>
                </a:rPr>
                <a:t>s1</a:t>
              </a:r>
            </a:p>
          </p:txBody>
        </p:sp>
        <p:sp>
          <p:nvSpPr>
            <p:cNvPr id="38" name="Rectangle 37"/>
            <p:cNvSpPr/>
            <p:nvPr/>
          </p:nvSpPr>
          <p:spPr>
            <a:xfrm>
              <a:off x="6172200" y="2495550"/>
              <a:ext cx="1143000" cy="228600"/>
            </a:xfrm>
            <a:prstGeom prst="rect">
              <a:avLst/>
            </a:prstGeom>
            <a:noFill/>
            <a:ln w="25400">
              <a:solidFill>
                <a:srgbClr val="D8E1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D8E156"/>
                  </a:solidFill>
                  <a:cs typeface="Calibri"/>
                </a:rPr>
                <a:t>Saved</a:t>
              </a:r>
              <a:r>
                <a:rPr lang="en-US" sz="1400" b="1" dirty="0">
                  <a:solidFill>
                    <a:srgbClr val="D8E156"/>
                  </a:solidFill>
                  <a:cs typeface="Courier New"/>
                </a:rPr>
                <a:t> </a:t>
              </a:r>
              <a:r>
                <a:rPr lang="en-US" sz="1400" b="1" dirty="0">
                  <a:solidFill>
                    <a:srgbClr val="D8E156"/>
                  </a:solidFill>
                  <a:latin typeface="Courier"/>
                  <a:cs typeface="Courier New"/>
                </a:rPr>
                <a:t>s0</a:t>
              </a:r>
            </a:p>
          </p:txBody>
        </p:sp>
      </p:grpSp>
    </p:spTree>
    <p:extLst>
      <p:ext uri="{BB962C8B-B14F-4D97-AF65-F5344CB8AC3E}">
        <p14:creationId xmlns:p14="http://schemas.microsoft.com/office/powerpoint/2010/main" val="224359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819400" y="2125980"/>
            <a:ext cx="5867400" cy="1131570"/>
          </a:xfrm>
        </p:spPr>
        <p:txBody>
          <a:bodyPr/>
          <a:lstStyle/>
          <a:p>
            <a:r>
              <a:rPr lang="en-US" dirty="0"/>
              <a:t>Nested Calls and </a:t>
            </a:r>
            <a:br>
              <a:rPr lang="en-US" dirty="0"/>
            </a:br>
            <a:r>
              <a:rPr lang="en-US" dirty="0"/>
              <a:t>Register Conventions</a:t>
            </a:r>
          </a:p>
        </p:txBody>
      </p:sp>
    </p:spTree>
    <p:extLst>
      <p:ext uri="{BB962C8B-B14F-4D97-AF65-F5344CB8AC3E}">
        <p14:creationId xmlns:p14="http://schemas.microsoft.com/office/powerpoint/2010/main" val="182329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7">
            <a:extLst>
              <a:ext uri="{FF2B5EF4-FFF2-40B4-BE49-F238E27FC236}">
                <a16:creationId xmlns:a16="http://schemas.microsoft.com/office/drawing/2014/main" id="{ED0E87FE-2D63-AA7F-E8DF-CD7D439527AE}"/>
              </a:ext>
            </a:extLst>
          </p:cNvPr>
          <p:cNvSpPr>
            <a:spLocks noGrp="1"/>
          </p:cNvSpPr>
          <p:nvPr/>
        </p:nvSpPr>
        <p:spPr>
          <a:xfrm>
            <a:off x="152400" y="7454"/>
            <a:ext cx="8839200" cy="514350"/>
          </a:xfrm>
          <a:prstGeom prst="rect">
            <a:avLst/>
          </a:prstGeom>
        </p:spPr>
        <p:style>
          <a:lnRef idx="0">
            <a:scrgbClr r="0" g="0" b="0"/>
          </a:lnRef>
          <a:fillRef idx="0">
            <a:scrgbClr r="0" g="0" b="0"/>
          </a:fillRef>
          <a:effectRef idx="0">
            <a:scrgbClr r="0" g="0" b="0"/>
          </a:effectRef>
          <a:fontRef idx="major"/>
        </p:style>
        <p:txBody>
          <a:bodyPr vert="horz" anchor="t">
            <a:noAutofit/>
          </a:bodyPr>
          <a:lstStyle>
            <a:lvl1pPr marR="6858" algn="l" rtl="0" eaLnBrk="0" fontAlgn="base" hangingPunct="0">
              <a:spcBef>
                <a:spcPct val="0"/>
              </a:spcBef>
              <a:spcAft>
                <a:spcPct val="0"/>
              </a:spcAft>
              <a:defRPr sz="3000" b="1" i="0" kern="1200" cap="all" spc="0" baseline="0">
                <a:solidFill>
                  <a:srgbClr val="C1EEFF"/>
                </a:solidFill>
                <a:effectLst>
                  <a:reflection blurRad="12700" stA="34000" endA="740" endPos="53000" dir="5400000" sy="-100000" algn="bl" rotWithShape="0"/>
                </a:effectLst>
                <a:latin typeface="+mj-lt"/>
                <a:ea typeface="+mj-ea"/>
                <a:cs typeface="+mj-cs"/>
              </a:defRPr>
            </a:lvl1pPr>
            <a:lvl2pPr algn="l" rtl="0" eaLnBrk="0" fontAlgn="base" hangingPunct="0">
              <a:spcBef>
                <a:spcPct val="0"/>
              </a:spcBef>
              <a:spcAft>
                <a:spcPct val="0"/>
              </a:spcAft>
              <a:defRPr sz="3000" b="1">
                <a:solidFill>
                  <a:srgbClr val="C1EEFF"/>
                </a:solidFill>
                <a:latin typeface="+mj-lt"/>
                <a:ea typeface="+mj-ea"/>
                <a:cs typeface="+mj-cs"/>
              </a:defRPr>
            </a:lvl2pPr>
            <a:lvl3pPr algn="l" rtl="0" eaLnBrk="0" fontAlgn="base" hangingPunct="0">
              <a:spcBef>
                <a:spcPct val="0"/>
              </a:spcBef>
              <a:spcAft>
                <a:spcPct val="0"/>
              </a:spcAft>
              <a:defRPr sz="3000" b="1">
                <a:solidFill>
                  <a:srgbClr val="C1EEFF"/>
                </a:solidFill>
                <a:latin typeface="+mj-lt"/>
                <a:ea typeface="+mj-ea"/>
                <a:cs typeface="+mj-cs"/>
              </a:defRPr>
            </a:lvl3pPr>
            <a:lvl4pPr algn="l" rtl="0" eaLnBrk="0" fontAlgn="base" hangingPunct="0">
              <a:spcBef>
                <a:spcPct val="0"/>
              </a:spcBef>
              <a:spcAft>
                <a:spcPct val="0"/>
              </a:spcAft>
              <a:defRPr sz="3000" b="1">
                <a:solidFill>
                  <a:srgbClr val="C1EEFF"/>
                </a:solidFill>
                <a:latin typeface="+mj-lt"/>
                <a:ea typeface="+mj-ea"/>
                <a:cs typeface="+mj-cs"/>
              </a:defRPr>
            </a:lvl4pPr>
            <a:lvl5pPr algn="l" rtl="0" eaLnBrk="0" fontAlgn="base" hangingPunct="0">
              <a:spcBef>
                <a:spcPct val="0"/>
              </a:spcBef>
              <a:spcAft>
                <a:spcPct val="0"/>
              </a:spcAft>
              <a:defRPr sz="3000" b="1">
                <a:solidFill>
                  <a:srgbClr val="C1EEFF"/>
                </a:solidFill>
                <a:latin typeface="+mj-lt"/>
                <a:ea typeface="+mj-ea"/>
                <a:cs typeface="+mj-cs"/>
              </a:defRPr>
            </a:lvl5pPr>
            <a:lvl6pPr marL="342900" algn="l" rtl="0" fontAlgn="base">
              <a:spcBef>
                <a:spcPct val="0"/>
              </a:spcBef>
              <a:spcAft>
                <a:spcPct val="0"/>
              </a:spcAft>
              <a:defRPr sz="3000" b="1">
                <a:solidFill>
                  <a:srgbClr val="C1EEFF"/>
                </a:solidFill>
                <a:latin typeface="+mj-lt"/>
                <a:ea typeface="+mj-ea"/>
                <a:cs typeface="+mj-cs"/>
              </a:defRPr>
            </a:lvl6pPr>
            <a:lvl7pPr marL="685800" algn="l" rtl="0" fontAlgn="base">
              <a:spcBef>
                <a:spcPct val="0"/>
              </a:spcBef>
              <a:spcAft>
                <a:spcPct val="0"/>
              </a:spcAft>
              <a:defRPr sz="3000" b="1">
                <a:solidFill>
                  <a:srgbClr val="C1EEFF"/>
                </a:solidFill>
                <a:latin typeface="+mj-lt"/>
                <a:ea typeface="+mj-ea"/>
                <a:cs typeface="+mj-cs"/>
              </a:defRPr>
            </a:lvl7pPr>
            <a:lvl8pPr marL="1028700" algn="l" rtl="0" fontAlgn="base">
              <a:spcBef>
                <a:spcPct val="0"/>
              </a:spcBef>
              <a:spcAft>
                <a:spcPct val="0"/>
              </a:spcAft>
              <a:defRPr sz="3000" b="1">
                <a:solidFill>
                  <a:srgbClr val="C1EEFF"/>
                </a:solidFill>
                <a:latin typeface="+mj-lt"/>
                <a:ea typeface="+mj-ea"/>
                <a:cs typeface="+mj-cs"/>
              </a:defRPr>
            </a:lvl8pPr>
            <a:lvl9pPr marL="1371600" algn="l" rtl="0" fontAlgn="base">
              <a:spcBef>
                <a:spcPct val="0"/>
              </a:spcBef>
              <a:spcAft>
                <a:spcPct val="0"/>
              </a:spcAft>
              <a:defRPr sz="3000" b="1">
                <a:solidFill>
                  <a:srgbClr val="C1EEFF"/>
                </a:solidFill>
                <a:latin typeface="+mj-lt"/>
                <a:ea typeface="+mj-ea"/>
                <a:cs typeface="+mj-cs"/>
              </a:defRPr>
            </a:lvl9pPr>
          </a:lstStyle>
          <a:p>
            <a:pPr eaLnBrk="1" fontAlgn="auto" hangingPunct="1">
              <a:spcAft>
                <a:spcPts val="0"/>
              </a:spcAft>
              <a:defRPr/>
            </a:pPr>
            <a:r>
              <a:rPr lang="en-US" sz="2600" dirty="0">
                <a:solidFill>
                  <a:srgbClr val="FFFF00"/>
                </a:solidFill>
                <a:latin typeface="18 VAG ROUNDED BOLD   07390" pitchFamily="2" charset="0"/>
              </a:rPr>
              <a:t>New AI tools that can write student essays require educators to rethink teaching and assessment</a:t>
            </a:r>
          </a:p>
        </p:txBody>
      </p:sp>
      <p:sp>
        <p:nvSpPr>
          <p:cNvPr id="4" name="Subtitle 48">
            <a:extLst>
              <a:ext uri="{FF2B5EF4-FFF2-40B4-BE49-F238E27FC236}">
                <a16:creationId xmlns:a16="http://schemas.microsoft.com/office/drawing/2014/main" id="{8BD58AF7-C4AA-A218-6731-42D350C19D61}"/>
              </a:ext>
            </a:extLst>
          </p:cNvPr>
          <p:cNvSpPr>
            <a:spLocks noGrp="1"/>
          </p:cNvSpPr>
          <p:nvPr/>
        </p:nvSpPr>
        <p:spPr bwMode="auto">
          <a:xfrm>
            <a:off x="152400" y="971551"/>
            <a:ext cx="5508773" cy="3581400"/>
          </a:xfrm>
          <a:prstGeom prst="rect">
            <a:avLst/>
          </a:prstGeom>
          <a:noFill/>
          <a:ln w="9525">
            <a:noFill/>
            <a:miter lim="800000"/>
            <a:headEnd/>
            <a:tailEnd/>
          </a:ln>
        </p:spPr>
        <p:style>
          <a:lnRef idx="0">
            <a:scrgbClr r="0" g="0" b="0"/>
          </a:lnRef>
          <a:fillRef idx="0">
            <a:scrgbClr r="0" g="0" b="0"/>
          </a:fillRef>
          <a:effectRef idx="0">
            <a:scrgbClr r="0" g="0" b="0"/>
          </a:effectRef>
          <a:fontRef idx="major"/>
        </p:style>
        <p:txBody>
          <a:bodyPr vert="horz" wrap="square" lIns="100584" tIns="45720" rIns="91440" bIns="45720" numCol="1" anchor="t" anchorCtr="0" compatLnSpc="1">
            <a:prstTxWarp prst="textNoShape">
              <a:avLst/>
            </a:prstTxWarp>
          </a:bodyPr>
          <a:lstStyle>
            <a:lvl1pPr marL="0" indent="0" algn="l" rtl="0" eaLnBrk="0" fontAlgn="base" hangingPunct="0">
              <a:spcBef>
                <a:spcPts val="0"/>
              </a:spcBef>
              <a:spcAft>
                <a:spcPct val="0"/>
              </a:spcAft>
              <a:buClr>
                <a:schemeClr val="tx2"/>
              </a:buClr>
              <a:buSzPct val="95000"/>
              <a:buFont typeface="Wingdings" pitchFamily="-65" charset="2"/>
              <a:buNone/>
              <a:defRPr sz="1500" b="0" i="0" kern="1200">
                <a:solidFill>
                  <a:schemeClr val="tx1"/>
                </a:solidFill>
                <a:latin typeface="+mj-lt"/>
                <a:ea typeface="+mj-ea"/>
                <a:cs typeface="+mj-cs"/>
              </a:defRPr>
            </a:lvl1pPr>
            <a:lvl2pPr marL="342900" indent="0" algn="ctr" rtl="0" eaLnBrk="0" fontAlgn="base" hangingPunct="0">
              <a:spcBef>
                <a:spcPct val="20000"/>
              </a:spcBef>
              <a:spcAft>
                <a:spcPct val="0"/>
              </a:spcAft>
              <a:buSzPct val="90000"/>
              <a:buFont typeface="Wingdings" pitchFamily="-65" charset="2"/>
              <a:buNone/>
              <a:defRPr sz="1950" b="0" i="0" kern="1200">
                <a:solidFill>
                  <a:schemeClr val="accent3">
                    <a:lumMod val="40000"/>
                    <a:lumOff val="60000"/>
                  </a:schemeClr>
                </a:solidFill>
                <a:latin typeface="+mj-lt"/>
                <a:ea typeface="+mj-ea"/>
                <a:cs typeface="+mj-cs"/>
              </a:defRPr>
            </a:lvl2pPr>
            <a:lvl3pPr marL="685800" indent="0" algn="ctr" rtl="0" eaLnBrk="0" fontAlgn="base" hangingPunct="0">
              <a:spcBef>
                <a:spcPct val="20000"/>
              </a:spcBef>
              <a:spcAft>
                <a:spcPct val="0"/>
              </a:spcAft>
              <a:buFont typeface="Wingdings 2" pitchFamily="-65" charset="2"/>
              <a:buNone/>
              <a:defRPr sz="1800" b="0" i="0" kern="1200">
                <a:solidFill>
                  <a:schemeClr val="tx2">
                    <a:lumMod val="90000"/>
                  </a:schemeClr>
                </a:solidFill>
                <a:latin typeface="+mj-lt"/>
                <a:ea typeface="+mj-ea"/>
                <a:cs typeface="+mj-cs"/>
              </a:defRPr>
            </a:lvl3pPr>
            <a:lvl4pPr marL="1028700" indent="0" algn="ctr" rtl="0" eaLnBrk="0" fontAlgn="base" hangingPunct="0">
              <a:spcBef>
                <a:spcPct val="20000"/>
              </a:spcBef>
              <a:spcAft>
                <a:spcPct val="0"/>
              </a:spcAft>
              <a:buClr>
                <a:schemeClr val="accent2"/>
              </a:buClr>
              <a:buFont typeface="Wingdings 3" pitchFamily="-65" charset="2"/>
              <a:buNone/>
              <a:defRPr sz="1650" b="0" i="0" kern="1200">
                <a:solidFill>
                  <a:srgbClr val="F273AF"/>
                </a:solidFill>
                <a:latin typeface="+mj-lt"/>
                <a:ea typeface="+mj-ea"/>
                <a:cs typeface="+mj-cs"/>
              </a:defRPr>
            </a:lvl4pPr>
            <a:lvl5pPr marL="1371600" indent="0" algn="ctr" rtl="0" eaLnBrk="0" fontAlgn="base" hangingPunct="0">
              <a:spcBef>
                <a:spcPct val="20000"/>
              </a:spcBef>
              <a:spcAft>
                <a:spcPct val="0"/>
              </a:spcAft>
              <a:buClr>
                <a:schemeClr val="tx1"/>
              </a:buClr>
              <a:buFont typeface="Wingdings 2" pitchFamily="-65" charset="2"/>
              <a:buNone/>
              <a:defRPr sz="1500" b="0" i="0" kern="1200">
                <a:solidFill>
                  <a:schemeClr val="tx1"/>
                </a:solidFill>
                <a:latin typeface="+mj-lt"/>
                <a:ea typeface="+mj-ea"/>
                <a:cs typeface="+mj-cs"/>
              </a:defRPr>
            </a:lvl5pPr>
            <a:lvl6pPr marL="1714500" indent="0" algn="ctr" rtl="0" eaLnBrk="1" latinLnBrk="0" hangingPunct="1">
              <a:spcBef>
                <a:spcPct val="20000"/>
              </a:spcBef>
              <a:buClr>
                <a:schemeClr val="accent3"/>
              </a:buClr>
              <a:buFont typeface="Wingdings 2"/>
              <a:buNone/>
              <a:defRPr kumimoji="0" sz="1350" kern="1200">
                <a:solidFill>
                  <a:schemeClr val="tx1"/>
                </a:solidFill>
                <a:latin typeface="+mj-lt"/>
                <a:ea typeface="+mj-ea"/>
                <a:cs typeface="+mj-cs"/>
              </a:defRPr>
            </a:lvl6pPr>
            <a:lvl7pPr marL="20574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7pPr>
            <a:lvl8pPr marL="24003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8pPr>
            <a:lvl9pPr marL="27432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9pPr>
          </a:lstStyle>
          <a:p>
            <a:r>
              <a:rPr lang="en-US" sz="1100" dirty="0">
                <a:latin typeface="18 VAG Rounded Light   02390" pitchFamily="2" charset="0"/>
              </a:rPr>
              <a:t>The entire “student essay” was written by a Transformer AI program, </a:t>
            </a:r>
            <a:r>
              <a:rPr lang="en-US" sz="1100" dirty="0">
                <a:latin typeface="18 VAG Rounded Light   02390" pitchFamily="2" charset="0"/>
                <a:hlinkClick r:id="rId3">
                  <a:extLst>
                    <a:ext uri="{A12FA001-AC4F-418D-AE19-62706E023703}">
                      <ahyp:hlinkClr xmlns:ahyp="http://schemas.microsoft.com/office/drawing/2018/hyperlinkcolor" val="tx"/>
                    </a:ext>
                  </a:extLst>
                </a:hlinkClick>
              </a:rPr>
              <a:t>GPT-3</a:t>
            </a:r>
            <a:r>
              <a:rPr lang="en-US" sz="1100" dirty="0">
                <a:latin typeface="18 VAG Rounded Light   02390" pitchFamily="2" charset="0"/>
              </a:rPr>
              <a:t>. </a:t>
            </a:r>
            <a:r>
              <a:rPr lang="en-US" sz="1100" dirty="0">
                <a:solidFill>
                  <a:srgbClr val="FFFF00"/>
                </a:solidFill>
                <a:latin typeface="18 VAG Rounded Light   02390" pitchFamily="2" charset="0"/>
              </a:rPr>
              <a:t>I gave it the prompt </a:t>
            </a:r>
            <a:r>
              <a:rPr lang="en-US" sz="1100" dirty="0">
                <a:solidFill>
                  <a:schemeClr val="tx2"/>
                </a:solidFill>
                <a:latin typeface="18 VAG Rounded Light   02390" pitchFamily="2" charset="0"/>
              </a:rPr>
              <a:t>“The construct of ‘learning styles’ is problematic because” </a:t>
            </a:r>
            <a:r>
              <a:rPr lang="en-US" sz="1100" dirty="0">
                <a:solidFill>
                  <a:srgbClr val="FFFF00"/>
                </a:solidFill>
                <a:latin typeface="18 VAG Rounded Light   02390" pitchFamily="2" charset="0"/>
              </a:rPr>
              <a:t>and it produced the rest, including headings and references</a:t>
            </a:r>
            <a:r>
              <a:rPr lang="en-US" sz="1100" dirty="0">
                <a:latin typeface="18 VAG Rounded Light   02390" pitchFamily="2" charset="0"/>
              </a:rPr>
              <a:t>. Plagiarism software will not detect essays written by Transformers, because the text is generated, not copied. A Google search of the essay shows that each sentence is original.</a:t>
            </a:r>
          </a:p>
          <a:p>
            <a:r>
              <a:rPr lang="en-US" sz="1100" dirty="0">
                <a:latin typeface="18 VAG Rounded Light   02390" pitchFamily="2" charset="0"/>
              </a:rPr>
              <a:t>Note its reference for “Dunn and Dunn (1997)”. There is a journal of Research in Education, but no issue 7(2) in 1997. Dunn and Dunn did publish on learning styles, but not in that journal. GPT-3 has fashioned a plausible-looking but fake reference. It has also invented a fictitious research study from Dunn and Dunn to critique learning styles. Just as a student can generate an essay in seconds, so a teacher can assess it. </a:t>
            </a:r>
            <a:r>
              <a:rPr lang="en-US" sz="1100" dirty="0">
                <a:solidFill>
                  <a:srgbClr val="FFFF00"/>
                </a:solidFill>
                <a:latin typeface="18 VAG Rounded Light   02390" pitchFamily="2" charset="0"/>
              </a:rPr>
              <a:t>Add </a:t>
            </a:r>
            <a:r>
              <a:rPr lang="en-US" sz="1100" dirty="0">
                <a:solidFill>
                  <a:schemeClr val="tx2"/>
                </a:solidFill>
                <a:latin typeface="18 VAG Rounded Light   02390" pitchFamily="2" charset="0"/>
              </a:rPr>
              <a:t>“Here is a short assessment of this student essay:” </a:t>
            </a:r>
            <a:r>
              <a:rPr lang="en-US" sz="1100" dirty="0">
                <a:solidFill>
                  <a:srgbClr val="FFFF00"/>
                </a:solidFill>
                <a:latin typeface="18 VAG Rounded Light   02390" pitchFamily="2" charset="0"/>
              </a:rPr>
              <a:t>to the end of the text and GPT-3 writes a review.</a:t>
            </a:r>
          </a:p>
          <a:p>
            <a:endParaRPr lang="en-US" sz="1100" dirty="0">
              <a:latin typeface="18 VAG Rounded Light   02390" pitchFamily="2" charset="0"/>
            </a:endParaRPr>
          </a:p>
          <a:p>
            <a:r>
              <a:rPr lang="en-US" sz="1100" i="1" dirty="0">
                <a:latin typeface="18 VAG Rounded Light   02390" pitchFamily="2" charset="0"/>
              </a:rPr>
              <a:t>The essay discusses the idea of learning styles, and how they may be developed over time. It cites research by Dunn and Dunn which suggests that learning styles are not fixed, and that people can learn in different ways depending on the situation. The essay is well-organized and flows smoothly. It makes a clear argument and supports it with evidence from research. One potential criticism is that the essay does not discuss the implications of learning styles research, or how this research can be used to improve learning. However, this is not necessarily a flaw, as the essay is only meant to be a brief overview of the topic.</a:t>
            </a:r>
          </a:p>
          <a:p>
            <a:endParaRPr lang="en-US" sz="1100" dirty="0">
              <a:latin typeface="18 VAG Rounded Light   02390" pitchFamily="2" charset="0"/>
            </a:endParaRPr>
          </a:p>
          <a:p>
            <a:endParaRPr lang="en-US" sz="1100" dirty="0">
              <a:latin typeface="18 VAG Rounded Light   02390" pitchFamily="2" charset="0"/>
            </a:endParaRPr>
          </a:p>
          <a:p>
            <a:pPr eaLnBrk="1" hangingPunct="1">
              <a:spcBef>
                <a:spcPct val="0"/>
              </a:spcBef>
            </a:pPr>
            <a:endParaRPr lang="en-US" sz="900" dirty="0">
              <a:solidFill>
                <a:srgbClr val="FFFF00"/>
              </a:solidFill>
              <a:latin typeface="18 VAG Rounded Light   02390" pitchFamily="2" charset="0"/>
              <a:ea typeface="ＭＳ Ｐゴシック" pitchFamily="-65" charset="-128"/>
              <a:cs typeface="ＭＳ Ｐゴシック" pitchFamily="-65" charset="-128"/>
            </a:endParaRPr>
          </a:p>
        </p:txBody>
      </p:sp>
      <p:sp>
        <p:nvSpPr>
          <p:cNvPr id="6" name="Subtitle 48">
            <a:extLst>
              <a:ext uri="{FF2B5EF4-FFF2-40B4-BE49-F238E27FC236}">
                <a16:creationId xmlns:a16="http://schemas.microsoft.com/office/drawing/2014/main" id="{1FDF943E-145D-B457-9091-C2887ED7DC56}"/>
              </a:ext>
            </a:extLst>
          </p:cNvPr>
          <p:cNvSpPr txBox="1">
            <a:spLocks/>
          </p:cNvSpPr>
          <p:nvPr/>
        </p:nvSpPr>
        <p:spPr bwMode="auto">
          <a:xfrm>
            <a:off x="0" y="4623865"/>
            <a:ext cx="9140283" cy="361950"/>
          </a:xfrm>
          <a:prstGeom prst="rect">
            <a:avLst/>
          </a:prstGeom>
          <a:noFill/>
          <a:ln w="9525">
            <a:noFill/>
            <a:miter lim="800000"/>
            <a:headEnd/>
            <a:tailEnd/>
          </a:ln>
        </p:spPr>
        <p:txBody>
          <a:bodyPr lIns="75438">
            <a:prstTxWarp prst="textNoShape">
              <a:avLst/>
            </a:prstTxWarp>
          </a:bodyPr>
          <a:lstStyle/>
          <a:p>
            <a:pPr algn="r"/>
            <a:r>
              <a:rPr lang="en-US" sz="1400" b="1" dirty="0" err="1">
                <a:latin typeface="Courier" pitchFamily="-1" charset="0"/>
                <a:ea typeface="Courier" pitchFamily="-1" charset="0"/>
                <a:cs typeface="Courier" pitchFamily="-1" charset="0"/>
              </a:rPr>
              <a:t>blogs.lse.ac.uk</a:t>
            </a:r>
            <a:r>
              <a:rPr lang="en-US" sz="1400" b="1" dirty="0">
                <a:latin typeface="Courier" pitchFamily="-1" charset="0"/>
                <a:ea typeface="Courier" pitchFamily="-1" charset="0"/>
                <a:cs typeface="Courier" pitchFamily="-1" charset="0"/>
              </a:rPr>
              <a:t>/</a:t>
            </a:r>
            <a:r>
              <a:rPr lang="en-US" sz="1400" b="1" dirty="0" err="1">
                <a:latin typeface="Courier" pitchFamily="-1" charset="0"/>
                <a:ea typeface="Courier" pitchFamily="-1" charset="0"/>
                <a:cs typeface="Courier" pitchFamily="-1" charset="0"/>
              </a:rPr>
              <a:t>impactofsocialsciences</a:t>
            </a:r>
            <a:r>
              <a:rPr lang="en-US" sz="1400" b="1" dirty="0">
                <a:latin typeface="Courier" pitchFamily="-1" charset="0"/>
                <a:ea typeface="Courier" pitchFamily="-1" charset="0"/>
                <a:cs typeface="Courier" pitchFamily="-1" charset="0"/>
              </a:rPr>
              <a:t>/2022/05/17/new-ai-tools-that-can-write-student-essays-require-educators-to-rethink-teaching-and-assessment/</a:t>
            </a:r>
            <a:endParaRPr lang="en-US" sz="1400" b="1" dirty="0">
              <a:latin typeface="Courier"/>
              <a:cs typeface="Courier"/>
            </a:endParaRPr>
          </a:p>
        </p:txBody>
      </p:sp>
      <p:sp>
        <p:nvSpPr>
          <p:cNvPr id="5" name="Subtitle 48">
            <a:extLst>
              <a:ext uri="{FF2B5EF4-FFF2-40B4-BE49-F238E27FC236}">
                <a16:creationId xmlns:a16="http://schemas.microsoft.com/office/drawing/2014/main" id="{C45909F3-08B1-D1EA-221E-C61A137A781F}"/>
              </a:ext>
            </a:extLst>
          </p:cNvPr>
          <p:cNvSpPr>
            <a:spLocks noGrp="1"/>
          </p:cNvSpPr>
          <p:nvPr/>
        </p:nvSpPr>
        <p:spPr bwMode="auto">
          <a:xfrm>
            <a:off x="5661173" y="895350"/>
            <a:ext cx="3384256" cy="3581400"/>
          </a:xfrm>
          <a:prstGeom prst="rect">
            <a:avLst/>
          </a:prstGeom>
          <a:noFill/>
          <a:ln w="9525">
            <a:noFill/>
            <a:miter lim="800000"/>
            <a:headEnd/>
            <a:tailEnd/>
          </a:ln>
        </p:spPr>
        <p:style>
          <a:lnRef idx="0">
            <a:scrgbClr r="0" g="0" b="0"/>
          </a:lnRef>
          <a:fillRef idx="0">
            <a:scrgbClr r="0" g="0" b="0"/>
          </a:fillRef>
          <a:effectRef idx="0">
            <a:scrgbClr r="0" g="0" b="0"/>
          </a:effectRef>
          <a:fontRef idx="major"/>
        </p:style>
        <p:txBody>
          <a:bodyPr vert="horz" wrap="square" lIns="100584" tIns="45720" rIns="91440" bIns="45720" numCol="1" anchor="t" anchorCtr="0" compatLnSpc="1">
            <a:prstTxWarp prst="textNoShape">
              <a:avLst/>
            </a:prstTxWarp>
          </a:bodyPr>
          <a:lstStyle>
            <a:lvl1pPr marL="0" indent="0" algn="l" rtl="0" eaLnBrk="0" fontAlgn="base" hangingPunct="0">
              <a:spcBef>
                <a:spcPts val="0"/>
              </a:spcBef>
              <a:spcAft>
                <a:spcPct val="0"/>
              </a:spcAft>
              <a:buClr>
                <a:schemeClr val="tx2"/>
              </a:buClr>
              <a:buSzPct val="95000"/>
              <a:buFont typeface="Wingdings" pitchFamily="-65" charset="2"/>
              <a:buNone/>
              <a:defRPr sz="1500" b="0" i="0" kern="1200">
                <a:solidFill>
                  <a:schemeClr val="tx1"/>
                </a:solidFill>
                <a:latin typeface="+mj-lt"/>
                <a:ea typeface="+mj-ea"/>
                <a:cs typeface="+mj-cs"/>
              </a:defRPr>
            </a:lvl1pPr>
            <a:lvl2pPr marL="342900" indent="0" algn="ctr" rtl="0" eaLnBrk="0" fontAlgn="base" hangingPunct="0">
              <a:spcBef>
                <a:spcPct val="20000"/>
              </a:spcBef>
              <a:spcAft>
                <a:spcPct val="0"/>
              </a:spcAft>
              <a:buSzPct val="90000"/>
              <a:buFont typeface="Wingdings" pitchFamily="-65" charset="2"/>
              <a:buNone/>
              <a:defRPr sz="1950" b="0" i="0" kern="1200">
                <a:solidFill>
                  <a:schemeClr val="accent3">
                    <a:lumMod val="40000"/>
                    <a:lumOff val="60000"/>
                  </a:schemeClr>
                </a:solidFill>
                <a:latin typeface="+mj-lt"/>
                <a:ea typeface="+mj-ea"/>
                <a:cs typeface="+mj-cs"/>
              </a:defRPr>
            </a:lvl2pPr>
            <a:lvl3pPr marL="685800" indent="0" algn="ctr" rtl="0" eaLnBrk="0" fontAlgn="base" hangingPunct="0">
              <a:spcBef>
                <a:spcPct val="20000"/>
              </a:spcBef>
              <a:spcAft>
                <a:spcPct val="0"/>
              </a:spcAft>
              <a:buFont typeface="Wingdings 2" pitchFamily="-65" charset="2"/>
              <a:buNone/>
              <a:defRPr sz="1800" b="0" i="0" kern="1200">
                <a:solidFill>
                  <a:schemeClr val="tx2">
                    <a:lumMod val="90000"/>
                  </a:schemeClr>
                </a:solidFill>
                <a:latin typeface="+mj-lt"/>
                <a:ea typeface="+mj-ea"/>
                <a:cs typeface="+mj-cs"/>
              </a:defRPr>
            </a:lvl3pPr>
            <a:lvl4pPr marL="1028700" indent="0" algn="ctr" rtl="0" eaLnBrk="0" fontAlgn="base" hangingPunct="0">
              <a:spcBef>
                <a:spcPct val="20000"/>
              </a:spcBef>
              <a:spcAft>
                <a:spcPct val="0"/>
              </a:spcAft>
              <a:buClr>
                <a:schemeClr val="accent2"/>
              </a:buClr>
              <a:buFont typeface="Wingdings 3" pitchFamily="-65" charset="2"/>
              <a:buNone/>
              <a:defRPr sz="1650" b="0" i="0" kern="1200">
                <a:solidFill>
                  <a:srgbClr val="F273AF"/>
                </a:solidFill>
                <a:latin typeface="+mj-lt"/>
                <a:ea typeface="+mj-ea"/>
                <a:cs typeface="+mj-cs"/>
              </a:defRPr>
            </a:lvl4pPr>
            <a:lvl5pPr marL="1371600" indent="0" algn="ctr" rtl="0" eaLnBrk="0" fontAlgn="base" hangingPunct="0">
              <a:spcBef>
                <a:spcPct val="20000"/>
              </a:spcBef>
              <a:spcAft>
                <a:spcPct val="0"/>
              </a:spcAft>
              <a:buClr>
                <a:schemeClr val="tx1"/>
              </a:buClr>
              <a:buFont typeface="Wingdings 2" pitchFamily="-65" charset="2"/>
              <a:buNone/>
              <a:defRPr sz="1500" b="0" i="0" kern="1200">
                <a:solidFill>
                  <a:schemeClr val="tx1"/>
                </a:solidFill>
                <a:latin typeface="+mj-lt"/>
                <a:ea typeface="+mj-ea"/>
                <a:cs typeface="+mj-cs"/>
              </a:defRPr>
            </a:lvl5pPr>
            <a:lvl6pPr marL="1714500" indent="0" algn="ctr" rtl="0" eaLnBrk="1" latinLnBrk="0" hangingPunct="1">
              <a:spcBef>
                <a:spcPct val="20000"/>
              </a:spcBef>
              <a:buClr>
                <a:schemeClr val="accent3"/>
              </a:buClr>
              <a:buFont typeface="Wingdings 2"/>
              <a:buNone/>
              <a:defRPr kumimoji="0" sz="1350" kern="1200">
                <a:solidFill>
                  <a:schemeClr val="tx1"/>
                </a:solidFill>
                <a:latin typeface="+mj-lt"/>
                <a:ea typeface="+mj-ea"/>
                <a:cs typeface="+mj-cs"/>
              </a:defRPr>
            </a:lvl6pPr>
            <a:lvl7pPr marL="20574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7pPr>
            <a:lvl8pPr marL="24003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8pPr>
            <a:lvl9pPr marL="2743200" indent="0" algn="ctr" rtl="0" eaLnBrk="1" latinLnBrk="0" hangingPunct="1">
              <a:spcBef>
                <a:spcPct val="20000"/>
              </a:spcBef>
              <a:buClr>
                <a:schemeClr val="accent4"/>
              </a:buClr>
              <a:buFont typeface="Wingdings 2"/>
              <a:buNone/>
              <a:defRPr kumimoji="0" sz="1200" kern="1200">
                <a:solidFill>
                  <a:schemeClr val="tx1"/>
                </a:solidFill>
                <a:latin typeface="+mj-lt"/>
                <a:ea typeface="+mj-ea"/>
                <a:cs typeface="+mj-cs"/>
              </a:defRPr>
            </a:lvl9pPr>
          </a:lstStyle>
          <a:p>
            <a:r>
              <a:rPr lang="en-US" sz="700" b="1" dirty="0">
                <a:latin typeface="18 VAG ROUNDED LIGHT   02390" pitchFamily="2" charset="0"/>
              </a:rPr>
              <a:t>Learning Styles</a:t>
            </a:r>
          </a:p>
          <a:p>
            <a:r>
              <a:rPr lang="en-US" sz="700" dirty="0">
                <a:latin typeface="18 VAG Rounded Light   02390" pitchFamily="2" charset="0"/>
              </a:rPr>
              <a:t>The construct of “learning styles” is problematic because it fails to account for the processes through which learning styles are shaped. Some students might develop a particular learning style because they have had particular experiences. Others might develop a particular learning style by trying to accommodate to a learning environment that was not well suited to their learning needs. Ultimately, we need to understand the interactions among learning styles and environmental and personal factors, and how these shape how we learn and the kinds of learning we experience.</a:t>
            </a:r>
          </a:p>
          <a:p>
            <a:r>
              <a:rPr lang="en-US" sz="700" b="1" dirty="0">
                <a:latin typeface="18 VAG ROUNDED LIGHT   02390" pitchFamily="2" charset="0"/>
              </a:rPr>
              <a:t>Learning styles and learning modes</a:t>
            </a:r>
          </a:p>
          <a:p>
            <a:r>
              <a:rPr lang="en-US" sz="700" dirty="0">
                <a:latin typeface="18 VAG Rounded Light   02390" pitchFamily="2" charset="0"/>
              </a:rPr>
              <a:t>In the 1970s, learning styles became an important feature of educational practice. In the 1990s, “learning modalities” became a major focus of learning style research. This is the idea that we process information in different ways. For example, some individuals may be auditory learners, benefiting from listening to lectures and using recorded materials. Others may be visual learners, who gain from using visual materials such as textbooks, handouts, and computer graphics. Still others may be kinesthetic learners, who benefit from learning by movement and doing. Numerous experiments have been conducted to test this idea, and a number of different classifications of learning modalities have been proposed.</a:t>
            </a:r>
          </a:p>
          <a:p>
            <a:r>
              <a:rPr lang="en-US" sz="700" dirty="0">
                <a:latin typeface="18 VAG Rounded Light   02390" pitchFamily="2" charset="0"/>
              </a:rPr>
              <a:t>In a review of this research, Dunn and Dunn (1997) found that the evidence does not support the idea that people have a particular learning mode that is dominant or that they process information in a particular way. In their study, the authors found that when students were given a particular instructional treatment, they could be classified in a particular learning modality category. But when they were given a different instructional treatment, they were classified in a different category. In a follow-up study in which they gave students a number of instructional treatments, Dunn and Dunn found that students could be placed in a particular category in some treatments, but not others.</a:t>
            </a:r>
          </a:p>
          <a:p>
            <a:r>
              <a:rPr lang="en-US" sz="700" dirty="0">
                <a:latin typeface="18 VAG Rounded Light   02390" pitchFamily="2" charset="0"/>
              </a:rPr>
              <a:t>Dunn and Dunn also found that the results varied by age. Older students generally fit the results of more than one modality, whereas younger students were more likely to fit the results of just one modality. This led them to conclude that style preferences are learned over the course of development. This is consistent with the idea that people are flexible in responding to the way they are taught.</a:t>
            </a:r>
          </a:p>
          <a:p>
            <a:r>
              <a:rPr lang="en-US" sz="700" b="1" dirty="0">
                <a:latin typeface="18 VAG ROUNDED LIGHT   02390" pitchFamily="2" charset="0"/>
              </a:rPr>
              <a:t>References</a:t>
            </a:r>
          </a:p>
          <a:p>
            <a:r>
              <a:rPr lang="en-US" sz="700" dirty="0">
                <a:latin typeface="18 VAG Rounded Light   02390" pitchFamily="2" charset="0"/>
              </a:rPr>
              <a:t>Dunn, R., &amp; Dunn, K. (1997). Learning styles: Research and practice. Journal of Research in Education, 7(2), 139-151.</a:t>
            </a:r>
          </a:p>
          <a:p>
            <a:pPr eaLnBrk="1" hangingPunct="1">
              <a:spcBef>
                <a:spcPct val="0"/>
              </a:spcBef>
            </a:pPr>
            <a:endParaRPr lang="en-US" sz="500" dirty="0">
              <a:solidFill>
                <a:srgbClr val="FFFF00"/>
              </a:solidFill>
              <a:latin typeface="18 VAG Rounded Light   02390" pitchFamily="2"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3876998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1428750"/>
            <a:ext cx="6429376" cy="3276600"/>
          </a:xfrm>
        </p:spPr>
        <p:txBody>
          <a:bodyPr/>
          <a:lstStyle/>
          <a:p>
            <a:r>
              <a:rPr lang="en-US" dirty="0"/>
              <a:t>Would clobber values in </a:t>
            </a:r>
            <a:r>
              <a:rPr lang="en-US" b="1" dirty="0">
                <a:latin typeface="Courier New"/>
                <a:cs typeface="Courier New"/>
              </a:rPr>
              <a:t>a0</a:t>
            </a:r>
            <a:r>
              <a:rPr lang="en-US" dirty="0">
                <a:cs typeface="Courier New"/>
              </a:rPr>
              <a:t>-</a:t>
            </a:r>
            <a:r>
              <a:rPr lang="en-US" b="1" dirty="0">
                <a:latin typeface="Courier New"/>
                <a:cs typeface="Courier New"/>
              </a:rPr>
              <a:t>a7</a:t>
            </a:r>
            <a:r>
              <a:rPr lang="en-US" dirty="0">
                <a:latin typeface="+mj-lt"/>
                <a:cs typeface="Courier New"/>
              </a:rPr>
              <a:t> </a:t>
            </a:r>
            <a:r>
              <a:rPr lang="en-US" dirty="0"/>
              <a:t>and </a:t>
            </a:r>
            <a:r>
              <a:rPr lang="en-US" b="1" dirty="0" err="1">
                <a:latin typeface="Courier New"/>
                <a:cs typeface="Courier New"/>
              </a:rPr>
              <a:t>ra</a:t>
            </a:r>
            <a:endParaRPr lang="en-US" b="1" dirty="0">
              <a:latin typeface="Courier New"/>
              <a:cs typeface="Courier New"/>
            </a:endParaRPr>
          </a:p>
          <a:p>
            <a:r>
              <a:rPr lang="en-US" dirty="0"/>
              <a:t>What is the solution?</a:t>
            </a:r>
          </a:p>
        </p:txBody>
      </p:sp>
      <p:sp>
        <p:nvSpPr>
          <p:cNvPr id="2" name="Title 1"/>
          <p:cNvSpPr>
            <a:spLocks noGrp="1"/>
          </p:cNvSpPr>
          <p:nvPr>
            <p:ph type="title"/>
          </p:nvPr>
        </p:nvSpPr>
        <p:spPr/>
        <p:txBody>
          <a:bodyPr>
            <a:noAutofit/>
          </a:bodyPr>
          <a:lstStyle/>
          <a:p>
            <a:pPr>
              <a:lnSpc>
                <a:spcPct val="85000"/>
              </a:lnSpc>
            </a:pPr>
            <a:r>
              <a:rPr lang="en-US" sz="2400" dirty="0"/>
              <a:t>What If a Function Calls a Function?  Recursive Function Calls?</a:t>
            </a:r>
          </a:p>
        </p:txBody>
      </p:sp>
    </p:spTree>
    <p:extLst>
      <p:ext uri="{BB962C8B-B14F-4D97-AF65-F5344CB8AC3E}">
        <p14:creationId xmlns:p14="http://schemas.microsoft.com/office/powerpoint/2010/main" val="49208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23" name="Rectangle 3"/>
          <p:cNvSpPr>
            <a:spLocks noGrp="1" noChangeArrowheads="1"/>
          </p:cNvSpPr>
          <p:nvPr>
            <p:ph idx="1"/>
          </p:nvPr>
        </p:nvSpPr>
        <p:spPr/>
        <p:txBody>
          <a:bodyPr>
            <a:normAutofit/>
          </a:bodyPr>
          <a:lstStyle/>
          <a:p>
            <a:pPr>
              <a:buFont typeface="Times" pitchFamily="-65" charset="0"/>
              <a:buNone/>
            </a:pPr>
            <a:r>
              <a:rPr lang="en-US" sz="2400" dirty="0">
                <a:latin typeface="18 VAG Rounded Light   02390"/>
              </a:rPr>
              <a:t>	</a:t>
            </a:r>
            <a:r>
              <a:rPr lang="en-US" sz="2400" b="1" dirty="0" err="1">
                <a:solidFill>
                  <a:schemeClr val="accent2"/>
                </a:solidFill>
                <a:latin typeface="Courier"/>
                <a:cs typeface="Courier"/>
              </a:rPr>
              <a:t>int</a:t>
            </a:r>
            <a:r>
              <a:rPr lang="en-US" sz="2400" b="1" dirty="0">
                <a:solidFill>
                  <a:schemeClr val="accent2"/>
                </a:solidFill>
                <a:latin typeface="Courier"/>
                <a:cs typeface="Courier"/>
              </a:rPr>
              <a:t> </a:t>
            </a:r>
            <a:r>
              <a:rPr lang="en-US" sz="2400" b="1" dirty="0" err="1">
                <a:solidFill>
                  <a:schemeClr val="accent2"/>
                </a:solidFill>
                <a:latin typeface="Courier"/>
                <a:cs typeface="Courier"/>
              </a:rPr>
              <a:t>sumSquare(int</a:t>
            </a:r>
            <a:r>
              <a:rPr lang="en-US" sz="2400" b="1" dirty="0">
                <a:solidFill>
                  <a:schemeClr val="accent2"/>
                </a:solidFill>
                <a:latin typeface="Courier"/>
                <a:cs typeface="Courier"/>
              </a:rPr>
              <a:t> </a:t>
            </a:r>
            <a:r>
              <a:rPr lang="en-US" sz="2400" b="1" dirty="0" err="1">
                <a:solidFill>
                  <a:schemeClr val="accent2"/>
                </a:solidFill>
                <a:latin typeface="Courier"/>
                <a:cs typeface="Courier"/>
              </a:rPr>
              <a:t>x</a:t>
            </a:r>
            <a:r>
              <a:rPr lang="en-US" sz="2400" b="1" dirty="0">
                <a:solidFill>
                  <a:schemeClr val="accent2"/>
                </a:solidFill>
                <a:latin typeface="Courier"/>
                <a:cs typeface="Courier"/>
              </a:rPr>
              <a:t>, </a:t>
            </a:r>
            <a:r>
              <a:rPr lang="en-US" sz="2400" b="1" dirty="0" err="1">
                <a:solidFill>
                  <a:schemeClr val="accent2"/>
                </a:solidFill>
                <a:latin typeface="Courier"/>
                <a:cs typeface="Courier"/>
              </a:rPr>
              <a:t>int</a:t>
            </a:r>
            <a:r>
              <a:rPr lang="en-US" sz="2400" b="1" dirty="0">
                <a:solidFill>
                  <a:schemeClr val="accent2"/>
                </a:solidFill>
                <a:latin typeface="Courier"/>
                <a:cs typeface="Courier"/>
              </a:rPr>
              <a:t> </a:t>
            </a:r>
            <a:r>
              <a:rPr lang="en-US" sz="2400" b="1" dirty="0" err="1">
                <a:solidFill>
                  <a:schemeClr val="accent2"/>
                </a:solidFill>
                <a:latin typeface="Courier"/>
                <a:cs typeface="Courier"/>
              </a:rPr>
              <a:t>y</a:t>
            </a:r>
            <a:r>
              <a:rPr lang="en-US" sz="2400" b="1" dirty="0">
                <a:solidFill>
                  <a:schemeClr val="accent2"/>
                </a:solidFill>
                <a:latin typeface="Courier"/>
                <a:cs typeface="Courier"/>
              </a:rPr>
              <a:t>) {</a:t>
            </a:r>
            <a:br>
              <a:rPr lang="en-US" sz="2400" b="1" dirty="0">
                <a:solidFill>
                  <a:schemeClr val="accent2"/>
                </a:solidFill>
                <a:latin typeface="Courier"/>
                <a:cs typeface="Courier"/>
              </a:rPr>
            </a:br>
            <a:r>
              <a:rPr lang="en-US" sz="2400" b="1" dirty="0">
                <a:solidFill>
                  <a:schemeClr val="accent2"/>
                </a:solidFill>
                <a:latin typeface="Courier"/>
                <a:cs typeface="Courier"/>
              </a:rPr>
              <a:t>	return </a:t>
            </a:r>
            <a:r>
              <a:rPr lang="en-US" sz="2000" b="1" dirty="0" err="1">
                <a:solidFill>
                  <a:schemeClr val="accent2"/>
                </a:solidFill>
                <a:latin typeface="Courier"/>
                <a:cs typeface="Courier"/>
              </a:rPr>
              <a:t>mult</a:t>
            </a:r>
            <a:r>
              <a:rPr lang="en-US" sz="2400" b="1" dirty="0" err="1">
                <a:solidFill>
                  <a:schemeClr val="accent2"/>
                </a:solidFill>
                <a:latin typeface="Courier"/>
                <a:cs typeface="Courier"/>
              </a:rPr>
              <a:t>(x,x</a:t>
            </a:r>
            <a:r>
              <a:rPr lang="en-US" sz="2400" b="1" dirty="0">
                <a:solidFill>
                  <a:schemeClr val="accent2"/>
                </a:solidFill>
                <a:latin typeface="Courier"/>
                <a:cs typeface="Courier"/>
              </a:rPr>
              <a:t>)+ </a:t>
            </a:r>
            <a:r>
              <a:rPr lang="en-US" sz="2400" b="1" dirty="0" err="1">
                <a:solidFill>
                  <a:schemeClr val="accent2"/>
                </a:solidFill>
                <a:latin typeface="Courier"/>
                <a:cs typeface="Courier"/>
              </a:rPr>
              <a:t>y</a:t>
            </a:r>
            <a:r>
              <a:rPr lang="en-US" sz="2400" b="1" dirty="0">
                <a:solidFill>
                  <a:schemeClr val="accent2"/>
                </a:solidFill>
                <a:latin typeface="Courier"/>
                <a:cs typeface="Courier"/>
              </a:rPr>
              <a:t>;</a:t>
            </a:r>
            <a:br>
              <a:rPr lang="en-US" sz="2400" b="1" dirty="0">
                <a:solidFill>
                  <a:schemeClr val="accent2"/>
                </a:solidFill>
                <a:latin typeface="Courier"/>
                <a:cs typeface="Courier"/>
              </a:rPr>
            </a:br>
            <a:r>
              <a:rPr lang="en-US" sz="2400" b="1" dirty="0">
                <a:solidFill>
                  <a:schemeClr val="accent2"/>
                </a:solidFill>
                <a:latin typeface="Courier"/>
                <a:cs typeface="Courier"/>
              </a:rPr>
              <a:t>}</a:t>
            </a:r>
          </a:p>
          <a:p>
            <a:r>
              <a:rPr lang="en-US" sz="2400" dirty="0">
                <a:latin typeface="VAGRundschriftDLig"/>
              </a:rPr>
              <a:t>Something called </a:t>
            </a:r>
            <a:r>
              <a:rPr lang="en-US" sz="2400" b="1" dirty="0" err="1">
                <a:solidFill>
                  <a:srgbClr val="FFC000"/>
                </a:solidFill>
                <a:latin typeface="Courier"/>
                <a:cs typeface="Courier"/>
              </a:rPr>
              <a:t>sumSquare</a:t>
            </a:r>
            <a:r>
              <a:rPr lang="en-US" sz="2400" dirty="0">
                <a:latin typeface="VAGRundschriftDLig"/>
              </a:rPr>
              <a:t>, now </a:t>
            </a:r>
            <a:r>
              <a:rPr lang="en-US" sz="2400" b="1" dirty="0" err="1">
                <a:solidFill>
                  <a:srgbClr val="FFC000"/>
                </a:solidFill>
                <a:latin typeface="Courier"/>
                <a:cs typeface="Courier"/>
              </a:rPr>
              <a:t>sumSquare</a:t>
            </a:r>
            <a:r>
              <a:rPr lang="en-US" sz="2400" dirty="0">
                <a:latin typeface="+mj-lt"/>
              </a:rPr>
              <a:t> </a:t>
            </a:r>
            <a:r>
              <a:rPr lang="en-US" sz="2400" dirty="0">
                <a:latin typeface="VAGRundschriftDLig"/>
              </a:rPr>
              <a:t>is calling </a:t>
            </a:r>
            <a:r>
              <a:rPr lang="en-US" sz="2400" b="1" dirty="0" err="1">
                <a:solidFill>
                  <a:srgbClr val="FFC000"/>
                </a:solidFill>
                <a:latin typeface="Courier"/>
                <a:cs typeface="Courier"/>
              </a:rPr>
              <a:t>mult</a:t>
            </a:r>
            <a:endParaRPr lang="en-US" sz="2400" b="1" dirty="0">
              <a:solidFill>
                <a:srgbClr val="FFC000"/>
              </a:solidFill>
              <a:latin typeface="+mj-lt"/>
            </a:endParaRPr>
          </a:p>
          <a:p>
            <a:r>
              <a:rPr lang="en-US" sz="2400" dirty="0">
                <a:latin typeface="VAGRundschriftDLig"/>
              </a:rPr>
              <a:t>So there’s a value in </a:t>
            </a:r>
            <a:r>
              <a:rPr lang="en-US" sz="2400" b="1" dirty="0" err="1">
                <a:solidFill>
                  <a:srgbClr val="FFC000"/>
                </a:solidFill>
                <a:latin typeface="Courier"/>
                <a:cs typeface="Courier"/>
              </a:rPr>
              <a:t>ra</a:t>
            </a:r>
            <a:r>
              <a:rPr lang="en-US" sz="2400" dirty="0">
                <a:latin typeface="VAGRundschriftDLig"/>
              </a:rPr>
              <a:t> that </a:t>
            </a:r>
            <a:r>
              <a:rPr lang="en-US" sz="2400" b="1" dirty="0" err="1">
                <a:solidFill>
                  <a:srgbClr val="FFC000"/>
                </a:solidFill>
                <a:latin typeface="Courier"/>
                <a:cs typeface="Courier"/>
              </a:rPr>
              <a:t>sumSquare</a:t>
            </a:r>
            <a:r>
              <a:rPr lang="en-US" sz="2400" dirty="0">
                <a:latin typeface="+mj-lt"/>
              </a:rPr>
              <a:t> </a:t>
            </a:r>
            <a:r>
              <a:rPr lang="en-US" sz="2400" dirty="0">
                <a:latin typeface="VAGRundschriftDLig"/>
              </a:rPr>
              <a:t>wants to jump back to, but this will be overwritten by the call to </a:t>
            </a:r>
            <a:r>
              <a:rPr lang="en-US" sz="2400" b="1" dirty="0" err="1">
                <a:solidFill>
                  <a:srgbClr val="FFC000"/>
                </a:solidFill>
                <a:latin typeface="Courier"/>
                <a:cs typeface="Courier"/>
              </a:rPr>
              <a:t>mult</a:t>
            </a:r>
            <a:endParaRPr lang="en-US" sz="2400" b="1" dirty="0">
              <a:solidFill>
                <a:srgbClr val="FFC000"/>
              </a:solidFill>
              <a:latin typeface="+mj-lt"/>
            </a:endParaRPr>
          </a:p>
        </p:txBody>
      </p:sp>
      <p:sp>
        <p:nvSpPr>
          <p:cNvPr id="1976322" name="Rectangle 2"/>
          <p:cNvSpPr>
            <a:spLocks noGrp="1" noChangeArrowheads="1"/>
          </p:cNvSpPr>
          <p:nvPr>
            <p:ph type="title"/>
          </p:nvPr>
        </p:nvSpPr>
        <p:spPr/>
        <p:txBody>
          <a:bodyPr>
            <a:noAutofit/>
          </a:bodyPr>
          <a:lstStyle/>
          <a:p>
            <a:r>
              <a:rPr lang="en-US" dirty="0"/>
              <a:t>Nested Procedures</a:t>
            </a:r>
          </a:p>
        </p:txBody>
      </p:sp>
      <p:sp>
        <p:nvSpPr>
          <p:cNvPr id="8" name="Rectangle 3"/>
          <p:cNvSpPr txBox="1">
            <a:spLocks noChangeArrowheads="1"/>
          </p:cNvSpPr>
          <p:nvPr/>
        </p:nvSpPr>
        <p:spPr>
          <a:xfrm>
            <a:off x="2286000" y="3867150"/>
            <a:ext cx="6629400" cy="792956"/>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Times" pitchFamily="-65" charset="0"/>
              <a:buNone/>
            </a:pPr>
            <a:r>
              <a:rPr lang="en-US" b="1" dirty="0">
                <a:solidFill>
                  <a:srgbClr val="D8E156"/>
                </a:solidFill>
                <a:latin typeface="18 VAG Rounded Light   02390"/>
              </a:rPr>
              <a:t>	</a:t>
            </a:r>
            <a:r>
              <a:rPr lang="en-US" sz="2925" b="1" dirty="0">
                <a:solidFill>
                  <a:srgbClr val="D8E156"/>
                </a:solidFill>
                <a:latin typeface="VAGRundschriftDLig"/>
              </a:rPr>
              <a:t>Need to save</a:t>
            </a:r>
            <a:r>
              <a:rPr lang="en-US" sz="2925" b="1" dirty="0">
                <a:solidFill>
                  <a:srgbClr val="D8E156"/>
                </a:solidFill>
                <a:latin typeface="+mj-lt"/>
              </a:rPr>
              <a:t> </a:t>
            </a:r>
            <a:r>
              <a:rPr lang="en-US" sz="2925" b="1" dirty="0" err="1">
                <a:solidFill>
                  <a:srgbClr val="D8E156"/>
                </a:solidFill>
                <a:latin typeface="VAGRundschriftDLig"/>
                <a:cs typeface="Courier"/>
              </a:rPr>
              <a:t>sumSquare</a:t>
            </a:r>
            <a:r>
              <a:rPr lang="en-US" sz="2925" b="1" dirty="0">
                <a:solidFill>
                  <a:srgbClr val="D8E156"/>
                </a:solidFill>
                <a:latin typeface="VAGRundschriftDLig"/>
              </a:rPr>
              <a:t> return address before call to</a:t>
            </a:r>
            <a:r>
              <a:rPr lang="en-US" sz="2925" b="1" dirty="0">
                <a:solidFill>
                  <a:srgbClr val="D8E156"/>
                </a:solidFill>
                <a:latin typeface="+mj-lt"/>
              </a:rPr>
              <a:t> </a:t>
            </a:r>
            <a:r>
              <a:rPr lang="en-US" sz="2925" b="1" dirty="0" err="1">
                <a:solidFill>
                  <a:srgbClr val="D8E156"/>
                </a:solidFill>
                <a:latin typeface="Courier"/>
                <a:cs typeface="Courier"/>
              </a:rPr>
              <a:t>mult</a:t>
            </a:r>
            <a:r>
              <a:rPr lang="en-US" sz="2925" b="1" dirty="0">
                <a:solidFill>
                  <a:srgbClr val="D8E156"/>
                </a:solidFill>
                <a:latin typeface="Courier"/>
                <a:cs typeface="Courier"/>
              </a:rPr>
              <a:t> </a:t>
            </a:r>
            <a:r>
              <a:rPr lang="en-US" sz="2925" b="1" dirty="0">
                <a:solidFill>
                  <a:srgbClr val="D8E156"/>
                </a:solidFill>
                <a:latin typeface="VAGRundschriftDLig"/>
                <a:cs typeface="Courier"/>
              </a:rPr>
              <a:t>–  again, use stack</a:t>
            </a:r>
            <a:endParaRPr lang="en-US" b="1" dirty="0">
              <a:solidFill>
                <a:srgbClr val="D8E156"/>
              </a:solidFill>
              <a:latin typeface="VAGRundschriftDLig"/>
            </a:endParaRPr>
          </a:p>
        </p:txBody>
      </p:sp>
    </p:spTree>
    <p:extLst>
      <p:ext uri="{BB962C8B-B14F-4D97-AF65-F5344CB8AC3E}">
        <p14:creationId xmlns:p14="http://schemas.microsoft.com/office/powerpoint/2010/main" val="1685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7" name="Rectangle 3"/>
          <p:cNvSpPr>
            <a:spLocks noGrp="1" noChangeArrowheads="1"/>
          </p:cNvSpPr>
          <p:nvPr>
            <p:ph idx="1"/>
          </p:nvPr>
        </p:nvSpPr>
        <p:spPr/>
        <p:txBody>
          <a:bodyPr/>
          <a:lstStyle/>
          <a:p>
            <a:r>
              <a:rPr lang="en-US" sz="2400" dirty="0" err="1"/>
              <a:t>Calle</a:t>
            </a:r>
            <a:r>
              <a:rPr lang="en-US" sz="2400" u="sng" dirty="0" err="1">
                <a:solidFill>
                  <a:srgbClr val="D8E156"/>
                </a:solidFill>
              </a:rPr>
              <a:t>R</a:t>
            </a:r>
            <a:r>
              <a:rPr lang="en-US" sz="2400" dirty="0"/>
              <a:t>: the calling function</a:t>
            </a:r>
          </a:p>
          <a:p>
            <a:r>
              <a:rPr lang="en-US" sz="2400" dirty="0" err="1"/>
              <a:t>Calle</a:t>
            </a:r>
            <a:r>
              <a:rPr lang="en-US" sz="2400" u="sng" dirty="0" err="1">
                <a:solidFill>
                  <a:srgbClr val="FFC000"/>
                </a:solidFill>
              </a:rPr>
              <a:t>E</a:t>
            </a:r>
            <a:r>
              <a:rPr lang="en-US" sz="2400" dirty="0"/>
              <a:t>: the function being called</a:t>
            </a:r>
          </a:p>
          <a:p>
            <a:r>
              <a:rPr lang="en-US" sz="2400" dirty="0"/>
              <a:t>When </a:t>
            </a:r>
            <a:r>
              <a:rPr lang="en-US" sz="2400" dirty="0" err="1"/>
              <a:t>callee</a:t>
            </a:r>
            <a:r>
              <a:rPr lang="en-US" sz="2400" dirty="0"/>
              <a:t> returns from executing, the caller needs to know which registers may have changed and which are guaranteed to be unchanged.</a:t>
            </a:r>
          </a:p>
          <a:p>
            <a:r>
              <a:rPr lang="en-US" sz="2400" dirty="0">
                <a:solidFill>
                  <a:srgbClr val="D8E156"/>
                </a:solidFill>
              </a:rPr>
              <a:t>Register Conventions</a:t>
            </a:r>
            <a:r>
              <a:rPr lang="en-US" sz="2400" dirty="0"/>
              <a:t>: A set of generally accepted rules as to which registers will be unchanged after a procedure call (</a:t>
            </a:r>
            <a:r>
              <a:rPr lang="en-US" sz="2400" b="1" dirty="0" err="1">
                <a:solidFill>
                  <a:srgbClr val="FFC000"/>
                </a:solidFill>
                <a:latin typeface="Courier"/>
              </a:rPr>
              <a:t>jal</a:t>
            </a:r>
            <a:r>
              <a:rPr lang="en-US" sz="2400" dirty="0"/>
              <a:t>) and which may be changed.</a:t>
            </a:r>
          </a:p>
        </p:txBody>
      </p:sp>
      <p:sp>
        <p:nvSpPr>
          <p:cNvPr id="4" name="Title 3"/>
          <p:cNvSpPr>
            <a:spLocks noGrp="1"/>
          </p:cNvSpPr>
          <p:nvPr>
            <p:ph type="title"/>
          </p:nvPr>
        </p:nvSpPr>
        <p:spPr/>
        <p:txBody>
          <a:bodyPr/>
          <a:lstStyle/>
          <a:p>
            <a:r>
              <a:rPr lang="en-US" dirty="0"/>
              <a:t>Register Conventions (1/2)</a:t>
            </a:r>
          </a:p>
        </p:txBody>
      </p:sp>
    </p:spTree>
    <p:extLst>
      <p:ext uri="{BB962C8B-B14F-4D97-AF65-F5344CB8AC3E}">
        <p14:creationId xmlns:p14="http://schemas.microsoft.com/office/powerpoint/2010/main" val="1822546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a:bodyPr>
          <a:lstStyle/>
          <a:p>
            <a:pPr>
              <a:buNone/>
            </a:pPr>
            <a:r>
              <a:rPr lang="en-US" dirty="0"/>
              <a:t>To reduce expensive loads and stores from spilling and restoring registers, RISC-V function-calling convention divides registers into two categories:</a:t>
            </a:r>
          </a:p>
          <a:p>
            <a:pPr marL="514356" indent="-514356">
              <a:buFont typeface="+mj-lt"/>
              <a:buAutoNum type="arabicPeriod"/>
            </a:pPr>
            <a:r>
              <a:rPr lang="en-US" dirty="0"/>
              <a:t>Preserved across function call</a:t>
            </a:r>
          </a:p>
          <a:p>
            <a:pPr marL="914411" lvl="1" indent="-514356"/>
            <a:r>
              <a:rPr lang="en-US" dirty="0"/>
              <a:t>Caller can rely on values being unchanged</a:t>
            </a:r>
          </a:p>
          <a:p>
            <a:pPr marL="914411" lvl="1" indent="-514356"/>
            <a:r>
              <a:rPr lang="en-US" b="1" dirty="0" err="1">
                <a:latin typeface="Courier New"/>
                <a:cs typeface="Courier New"/>
              </a:rPr>
              <a:t>sp</a:t>
            </a:r>
            <a:r>
              <a:rPr lang="en-US" b="1" dirty="0"/>
              <a:t>, </a:t>
            </a:r>
            <a:r>
              <a:rPr lang="en-US" b="1" dirty="0" err="1">
                <a:latin typeface="Courier New"/>
                <a:cs typeface="Courier New"/>
              </a:rPr>
              <a:t>gp</a:t>
            </a:r>
            <a:r>
              <a:rPr lang="en-US" b="1" dirty="0"/>
              <a:t>, </a:t>
            </a:r>
            <a:r>
              <a:rPr lang="en-US" b="1" dirty="0" err="1">
                <a:latin typeface="Courier New"/>
                <a:cs typeface="Courier New"/>
              </a:rPr>
              <a:t>tp</a:t>
            </a:r>
            <a:r>
              <a:rPr lang="en-US" b="1" dirty="0">
                <a:latin typeface="+mn-lt"/>
                <a:cs typeface="Courier New"/>
              </a:rPr>
              <a:t>,</a:t>
            </a:r>
            <a:r>
              <a:rPr lang="en-US" dirty="0"/>
              <a:t> </a:t>
            </a:r>
            <a:br>
              <a:rPr lang="en-US" dirty="0"/>
            </a:br>
            <a:r>
              <a:rPr lang="en-US" dirty="0"/>
              <a:t>“saved registers” </a:t>
            </a:r>
            <a:r>
              <a:rPr lang="en-US" b="1" dirty="0">
                <a:latin typeface="Courier New"/>
                <a:cs typeface="Courier New"/>
              </a:rPr>
              <a:t>s0</a:t>
            </a:r>
            <a:r>
              <a:rPr lang="en-US" b="1" dirty="0"/>
              <a:t>- </a:t>
            </a:r>
            <a:r>
              <a:rPr lang="en-US" b="1" dirty="0">
                <a:latin typeface="Courier New"/>
                <a:cs typeface="Courier New"/>
              </a:rPr>
              <a:t>s11</a:t>
            </a:r>
            <a:r>
              <a:rPr lang="en-US" dirty="0">
                <a:latin typeface="+mn-lt"/>
                <a:cs typeface="Calibri"/>
              </a:rPr>
              <a:t> (</a:t>
            </a:r>
            <a:r>
              <a:rPr lang="en-US" b="1" dirty="0">
                <a:latin typeface="Courier New"/>
                <a:cs typeface="Courier New"/>
              </a:rPr>
              <a:t>s0</a:t>
            </a:r>
            <a:r>
              <a:rPr lang="en-US" dirty="0">
                <a:latin typeface="VAGRundschriftDLig"/>
                <a:cs typeface="Calibri"/>
              </a:rPr>
              <a:t> is also </a:t>
            </a:r>
            <a:r>
              <a:rPr lang="en-US" b="1" dirty="0" err="1">
                <a:latin typeface="Courier New"/>
                <a:cs typeface="Courier New"/>
              </a:rPr>
              <a:t>fp</a:t>
            </a:r>
            <a:r>
              <a:rPr lang="en-US" dirty="0">
                <a:latin typeface="+mn-lt"/>
                <a:cs typeface="Calibri"/>
              </a:rPr>
              <a:t>)</a:t>
            </a:r>
            <a:r>
              <a:rPr lang="en-US" dirty="0">
                <a:latin typeface="Courier New"/>
                <a:cs typeface="Courier New"/>
              </a:rPr>
              <a:t> </a:t>
            </a:r>
          </a:p>
          <a:p>
            <a:pPr marL="514356" indent="-514356">
              <a:buFont typeface="+mj-lt"/>
              <a:buAutoNum type="arabicPeriod"/>
            </a:pPr>
            <a:r>
              <a:rPr lang="en-US" dirty="0"/>
              <a:t>Not preserved across function call</a:t>
            </a:r>
          </a:p>
          <a:p>
            <a:pPr marL="914411" lvl="1" indent="-514356"/>
            <a:r>
              <a:rPr lang="en-US" dirty="0"/>
              <a:t>Caller </a:t>
            </a:r>
            <a:r>
              <a:rPr lang="en-US" i="1" dirty="0">
                <a:solidFill>
                  <a:srgbClr val="D8E156"/>
                </a:solidFill>
              </a:rPr>
              <a:t>cannot</a:t>
            </a:r>
            <a:r>
              <a:rPr lang="en-US" i="1" dirty="0">
                <a:solidFill>
                  <a:srgbClr val="000000"/>
                </a:solidFill>
              </a:rPr>
              <a:t> </a:t>
            </a:r>
            <a:r>
              <a:rPr lang="en-US" dirty="0"/>
              <a:t>rely on values being unchanged</a:t>
            </a:r>
          </a:p>
          <a:p>
            <a:pPr marL="914411" lvl="1" indent="-514356"/>
            <a:r>
              <a:rPr lang="en-US" dirty="0"/>
              <a:t>Argument/return registers </a:t>
            </a:r>
            <a:r>
              <a:rPr lang="en-US" b="1" dirty="0">
                <a:latin typeface="Courier New"/>
                <a:cs typeface="Courier New"/>
              </a:rPr>
              <a:t>a0</a:t>
            </a:r>
            <a:r>
              <a:rPr lang="en-US" b="1" dirty="0"/>
              <a:t>-</a:t>
            </a:r>
            <a:r>
              <a:rPr lang="en-US" b="1" dirty="0">
                <a:latin typeface="Courier New"/>
                <a:cs typeface="Courier New"/>
              </a:rPr>
              <a:t>a7</a:t>
            </a:r>
            <a:r>
              <a:rPr lang="en-US" b="1" dirty="0">
                <a:latin typeface="+mn-lt"/>
                <a:cs typeface="Courier New"/>
              </a:rPr>
              <a:t>,</a:t>
            </a:r>
            <a:r>
              <a:rPr lang="en-US" b="1" dirty="0">
                <a:latin typeface="Courier New"/>
                <a:cs typeface="Courier New"/>
              </a:rPr>
              <a:t>ra</a:t>
            </a:r>
            <a:r>
              <a:rPr lang="en-US" dirty="0"/>
              <a:t>, </a:t>
            </a:r>
            <a:br>
              <a:rPr lang="en-US" dirty="0"/>
            </a:br>
            <a:r>
              <a:rPr lang="en-US" dirty="0"/>
              <a:t>“temporary registers” </a:t>
            </a:r>
            <a:r>
              <a:rPr lang="en-US" b="1" dirty="0">
                <a:latin typeface="Courier New"/>
                <a:cs typeface="Courier New"/>
              </a:rPr>
              <a:t>t0</a:t>
            </a:r>
            <a:r>
              <a:rPr lang="en-US" b="1" dirty="0"/>
              <a:t>-</a:t>
            </a:r>
            <a:r>
              <a:rPr lang="en-US" b="1" dirty="0">
                <a:latin typeface="Courier New"/>
                <a:cs typeface="Courier New"/>
              </a:rPr>
              <a:t>t6</a:t>
            </a:r>
          </a:p>
        </p:txBody>
      </p:sp>
      <p:sp>
        <p:nvSpPr>
          <p:cNvPr id="6" name="Title 5"/>
          <p:cNvSpPr>
            <a:spLocks noGrp="1"/>
          </p:cNvSpPr>
          <p:nvPr>
            <p:ph type="title"/>
          </p:nvPr>
        </p:nvSpPr>
        <p:spPr/>
        <p:txBody>
          <a:bodyPr/>
          <a:lstStyle/>
          <a:p>
            <a:r>
              <a:rPr lang="en-US" dirty="0"/>
              <a:t>Register Conventions (2/2)</a:t>
            </a:r>
          </a:p>
        </p:txBody>
      </p:sp>
    </p:spTree>
    <p:extLst>
      <p:ext uri="{BB962C8B-B14F-4D97-AF65-F5344CB8AC3E}">
        <p14:creationId xmlns:p14="http://schemas.microsoft.com/office/powerpoint/2010/main" val="239029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RISC-V Symbolic Register Names</a:t>
            </a:r>
          </a:p>
        </p:txBody>
      </p:sp>
      <p:graphicFrame>
        <p:nvGraphicFramePr>
          <p:cNvPr id="4" name="Content Placeholder 3"/>
          <p:cNvGraphicFramePr>
            <a:graphicFrameLocks noGrp="1"/>
          </p:cNvGraphicFramePr>
          <p:nvPr>
            <p:ph idx="1"/>
          </p:nvPr>
        </p:nvGraphicFramePr>
        <p:xfrm>
          <a:off x="2286000" y="742950"/>
          <a:ext cx="6477000" cy="3840480"/>
        </p:xfrm>
        <a:graphic>
          <a:graphicData uri="http://schemas.openxmlformats.org/drawingml/2006/table">
            <a:tbl>
              <a:tblPr firstRow="1" bandRow="1">
                <a:tableStyleId>{5C22544A-7EE6-4342-B048-85BDC9FD1C3A}</a:tableStyleId>
              </a:tblPr>
              <a:tblGrid>
                <a:gridCol w="921173">
                  <a:extLst>
                    <a:ext uri="{9D8B030D-6E8A-4147-A177-3AD203B41FA5}">
                      <a16:colId xmlns:a16="http://schemas.microsoft.com/office/drawing/2014/main" val="1710517092"/>
                    </a:ext>
                  </a:extLst>
                </a:gridCol>
                <a:gridCol w="997938">
                  <a:extLst>
                    <a:ext uri="{9D8B030D-6E8A-4147-A177-3AD203B41FA5}">
                      <a16:colId xmlns:a16="http://schemas.microsoft.com/office/drawing/2014/main" val="2559209818"/>
                    </a:ext>
                  </a:extLst>
                </a:gridCol>
                <a:gridCol w="3719689">
                  <a:extLst>
                    <a:ext uri="{9D8B030D-6E8A-4147-A177-3AD203B41FA5}">
                      <a16:colId xmlns:a16="http://schemas.microsoft.com/office/drawing/2014/main" val="2919630552"/>
                    </a:ext>
                  </a:extLst>
                </a:gridCol>
                <a:gridCol w="838200">
                  <a:extLst>
                    <a:ext uri="{9D8B030D-6E8A-4147-A177-3AD203B41FA5}">
                      <a16:colId xmlns:a16="http://schemas.microsoft.com/office/drawing/2014/main" val="1373479536"/>
                    </a:ext>
                  </a:extLst>
                </a:gridCol>
              </a:tblGrid>
              <a:tr h="274320">
                <a:tc>
                  <a:txBody>
                    <a:bodyPr/>
                    <a:lstStyle/>
                    <a:p>
                      <a:r>
                        <a:rPr lang="en-US" sz="1400" dirty="0"/>
                        <a:t>Register</a:t>
                      </a:r>
                    </a:p>
                  </a:txBody>
                  <a:tcPr marT="0" marB="0" anchor="b">
                    <a:noFill/>
                  </a:tcPr>
                </a:tc>
                <a:tc>
                  <a:txBody>
                    <a:bodyPr/>
                    <a:lstStyle/>
                    <a:p>
                      <a:r>
                        <a:rPr lang="en-US" sz="1400" dirty="0"/>
                        <a:t>ABI Name</a:t>
                      </a:r>
                    </a:p>
                  </a:txBody>
                  <a:tcPr marT="0" marB="0" anchor="b">
                    <a:noFill/>
                  </a:tcPr>
                </a:tc>
                <a:tc>
                  <a:txBody>
                    <a:bodyPr/>
                    <a:lstStyle/>
                    <a:p>
                      <a:r>
                        <a:rPr lang="en-US" sz="1400" dirty="0"/>
                        <a:t>Description</a:t>
                      </a:r>
                    </a:p>
                  </a:txBody>
                  <a:tcPr marT="0" marB="0" anchor="b">
                    <a:noFill/>
                  </a:tcPr>
                </a:tc>
                <a:tc>
                  <a:txBody>
                    <a:bodyPr/>
                    <a:lstStyle/>
                    <a:p>
                      <a:r>
                        <a:rPr lang="en-US" sz="1400" dirty="0"/>
                        <a:t>Saver</a:t>
                      </a:r>
                    </a:p>
                  </a:txBody>
                  <a:tcPr marT="0" marB="0" anchor="b">
                    <a:noFill/>
                  </a:tcPr>
                </a:tc>
                <a:extLst>
                  <a:ext uri="{0D108BD9-81ED-4DB2-BD59-A6C34878D82A}">
                    <a16:rowId xmlns:a16="http://schemas.microsoft.com/office/drawing/2014/main" val="2060578187"/>
                  </a:ext>
                </a:extLst>
              </a:tr>
              <a:tr h="274320">
                <a:tc>
                  <a:txBody>
                    <a:bodyPr/>
                    <a:lstStyle/>
                    <a:p>
                      <a:r>
                        <a:rPr lang="en-US" sz="1400" b="1" dirty="0">
                          <a:solidFill>
                            <a:schemeClr val="tx1"/>
                          </a:solidFill>
                          <a:latin typeface="Courier" pitchFamily="49" charset="0"/>
                        </a:rPr>
                        <a:t>x0</a:t>
                      </a:r>
                    </a:p>
                  </a:txBody>
                  <a:tcPr marT="0" marB="0" anchor="b">
                    <a:noFill/>
                  </a:tcPr>
                </a:tc>
                <a:tc>
                  <a:txBody>
                    <a:bodyPr/>
                    <a:lstStyle/>
                    <a:p>
                      <a:r>
                        <a:rPr lang="en-US" sz="1400" b="1" dirty="0">
                          <a:solidFill>
                            <a:schemeClr val="tx1"/>
                          </a:solidFill>
                          <a:latin typeface="Courier" pitchFamily="49" charset="0"/>
                        </a:rPr>
                        <a:t>zero</a:t>
                      </a:r>
                    </a:p>
                  </a:txBody>
                  <a:tcPr marT="0" marB="0" anchor="b">
                    <a:noFill/>
                  </a:tcPr>
                </a:tc>
                <a:tc>
                  <a:txBody>
                    <a:bodyPr/>
                    <a:lstStyle/>
                    <a:p>
                      <a:r>
                        <a:rPr lang="en-US" sz="1400" b="1" dirty="0">
                          <a:solidFill>
                            <a:schemeClr val="tx1"/>
                          </a:solidFill>
                          <a:latin typeface="VAGRundschriftDLig"/>
                        </a:rPr>
                        <a:t>Hard-wired zero</a:t>
                      </a:r>
                    </a:p>
                  </a:txBody>
                  <a:tcPr marT="0" marB="0" anchor="b">
                    <a:noFill/>
                  </a:tcPr>
                </a:tc>
                <a:tc>
                  <a:txBody>
                    <a:bodyPr/>
                    <a:lstStyle/>
                    <a:p>
                      <a:r>
                        <a:rPr lang="en-US" sz="1400" b="1" dirty="0">
                          <a:solidFill>
                            <a:schemeClr val="tx1"/>
                          </a:solidFill>
                          <a:latin typeface="VAGRundschriftDLig"/>
                        </a:rPr>
                        <a:t>-</a:t>
                      </a:r>
                    </a:p>
                  </a:txBody>
                  <a:tcPr marT="0" marB="0" anchor="b">
                    <a:noFill/>
                  </a:tcPr>
                </a:tc>
                <a:extLst>
                  <a:ext uri="{0D108BD9-81ED-4DB2-BD59-A6C34878D82A}">
                    <a16:rowId xmlns:a16="http://schemas.microsoft.com/office/drawing/2014/main" val="1131839168"/>
                  </a:ext>
                </a:extLst>
              </a:tr>
              <a:tr h="274320">
                <a:tc>
                  <a:txBody>
                    <a:bodyPr/>
                    <a:lstStyle/>
                    <a:p>
                      <a:r>
                        <a:rPr lang="en-US" sz="1400" b="1" dirty="0">
                          <a:solidFill>
                            <a:schemeClr val="tx1"/>
                          </a:solidFill>
                          <a:latin typeface="Courier" pitchFamily="49" charset="0"/>
                        </a:rPr>
                        <a:t>x1</a:t>
                      </a:r>
                    </a:p>
                  </a:txBody>
                  <a:tcPr marT="0" marB="0" anchor="b">
                    <a:noFill/>
                  </a:tcPr>
                </a:tc>
                <a:tc>
                  <a:txBody>
                    <a:bodyPr/>
                    <a:lstStyle/>
                    <a:p>
                      <a:r>
                        <a:rPr lang="en-US" sz="1400" b="1" dirty="0" err="1">
                          <a:solidFill>
                            <a:schemeClr val="tx1"/>
                          </a:solidFill>
                          <a:latin typeface="Courier" pitchFamily="49" charset="0"/>
                        </a:rPr>
                        <a:t>ra</a:t>
                      </a:r>
                      <a:endParaRPr lang="en-US" sz="1400" b="1" dirty="0">
                        <a:solidFill>
                          <a:schemeClr val="tx1"/>
                        </a:solidFill>
                        <a:latin typeface="Courier" pitchFamily="49" charset="0"/>
                      </a:endParaRPr>
                    </a:p>
                  </a:txBody>
                  <a:tcPr marT="0" marB="0" anchor="b">
                    <a:noFill/>
                  </a:tcPr>
                </a:tc>
                <a:tc>
                  <a:txBody>
                    <a:bodyPr/>
                    <a:lstStyle/>
                    <a:p>
                      <a:r>
                        <a:rPr lang="en-US" sz="1400" b="1" dirty="0">
                          <a:solidFill>
                            <a:schemeClr val="tx1"/>
                          </a:solidFill>
                          <a:latin typeface="VAGRundschriftDLig"/>
                        </a:rPr>
                        <a:t>Return address</a:t>
                      </a: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2541219085"/>
                  </a:ext>
                </a:extLst>
              </a:tr>
              <a:tr h="274320">
                <a:tc>
                  <a:txBody>
                    <a:bodyPr/>
                    <a:lstStyle/>
                    <a:p>
                      <a:r>
                        <a:rPr lang="en-US" sz="1400" b="1" dirty="0">
                          <a:solidFill>
                            <a:schemeClr val="tx1"/>
                          </a:solidFill>
                          <a:latin typeface="Courier" pitchFamily="49" charset="0"/>
                        </a:rPr>
                        <a:t>x2</a:t>
                      </a:r>
                    </a:p>
                  </a:txBody>
                  <a:tcPr marT="0" marB="0" anchor="b">
                    <a:noFill/>
                  </a:tcPr>
                </a:tc>
                <a:tc>
                  <a:txBody>
                    <a:bodyPr/>
                    <a:lstStyle/>
                    <a:p>
                      <a:r>
                        <a:rPr lang="en-US" sz="1400" b="1" dirty="0" err="1">
                          <a:solidFill>
                            <a:schemeClr val="tx1"/>
                          </a:solidFill>
                          <a:latin typeface="Courier" pitchFamily="49" charset="0"/>
                        </a:rPr>
                        <a:t>sp</a:t>
                      </a:r>
                      <a:endParaRPr lang="en-US" sz="1400" b="1" dirty="0">
                        <a:solidFill>
                          <a:schemeClr val="tx1"/>
                        </a:solidFill>
                        <a:latin typeface="Courier" pitchFamily="49" charset="0"/>
                      </a:endParaRPr>
                    </a:p>
                  </a:txBody>
                  <a:tcPr marT="0" marB="0" anchor="b">
                    <a:noFill/>
                  </a:tcPr>
                </a:tc>
                <a:tc>
                  <a:txBody>
                    <a:bodyPr/>
                    <a:lstStyle/>
                    <a:p>
                      <a:r>
                        <a:rPr lang="en-US" sz="1400" b="1" dirty="0">
                          <a:solidFill>
                            <a:schemeClr val="tx1"/>
                          </a:solidFill>
                          <a:latin typeface="VAGRundschriftDLig"/>
                        </a:rPr>
                        <a:t>Stack pointer</a:t>
                      </a:r>
                    </a:p>
                  </a:txBody>
                  <a:tcPr marT="0" marB="0" anchor="b">
                    <a:noFill/>
                  </a:tcPr>
                </a:tc>
                <a:tc>
                  <a:txBody>
                    <a:bodyPr/>
                    <a:lstStyle/>
                    <a:p>
                      <a:r>
                        <a:rPr lang="en-US" sz="1400" b="1" dirty="0" err="1">
                          <a:solidFill>
                            <a:schemeClr val="tx1"/>
                          </a:solidFill>
                          <a:latin typeface="VAGRundschriftDLig"/>
                        </a:rPr>
                        <a:t>Callee</a:t>
                      </a:r>
                      <a:endParaRPr lang="en-US" sz="1400" b="1" dirty="0">
                        <a:solidFill>
                          <a:schemeClr val="tx1"/>
                        </a:solidFill>
                        <a:latin typeface="VAGRundschriftDLig"/>
                      </a:endParaRPr>
                    </a:p>
                  </a:txBody>
                  <a:tcPr marT="0" marB="0" anchor="b">
                    <a:noFill/>
                  </a:tcPr>
                </a:tc>
                <a:extLst>
                  <a:ext uri="{0D108BD9-81ED-4DB2-BD59-A6C34878D82A}">
                    <a16:rowId xmlns:a16="http://schemas.microsoft.com/office/drawing/2014/main" val="4111155956"/>
                  </a:ext>
                </a:extLst>
              </a:tr>
              <a:tr h="274320">
                <a:tc>
                  <a:txBody>
                    <a:bodyPr/>
                    <a:lstStyle/>
                    <a:p>
                      <a:r>
                        <a:rPr lang="en-US" sz="1400" b="1" dirty="0">
                          <a:solidFill>
                            <a:schemeClr val="tx1"/>
                          </a:solidFill>
                          <a:latin typeface="Courier" pitchFamily="49" charset="0"/>
                        </a:rPr>
                        <a:t>x3</a:t>
                      </a:r>
                    </a:p>
                  </a:txBody>
                  <a:tcPr marT="0" marB="0" anchor="b">
                    <a:noFill/>
                  </a:tcPr>
                </a:tc>
                <a:tc>
                  <a:txBody>
                    <a:bodyPr/>
                    <a:lstStyle/>
                    <a:p>
                      <a:r>
                        <a:rPr lang="en-US" sz="1400" b="1" dirty="0" err="1">
                          <a:solidFill>
                            <a:schemeClr val="tx1"/>
                          </a:solidFill>
                          <a:latin typeface="Courier" pitchFamily="49" charset="0"/>
                        </a:rPr>
                        <a:t>gp</a:t>
                      </a:r>
                      <a:endParaRPr lang="en-US" sz="1400" b="1" dirty="0">
                        <a:solidFill>
                          <a:schemeClr val="tx1"/>
                        </a:solidFill>
                        <a:latin typeface="Courier" pitchFamily="49" charset="0"/>
                      </a:endParaRPr>
                    </a:p>
                  </a:txBody>
                  <a:tcPr marT="0" marB="0" anchor="b">
                    <a:noFill/>
                  </a:tcPr>
                </a:tc>
                <a:tc>
                  <a:txBody>
                    <a:bodyPr/>
                    <a:lstStyle/>
                    <a:p>
                      <a:r>
                        <a:rPr lang="en-US" sz="1400" b="1" dirty="0">
                          <a:solidFill>
                            <a:schemeClr val="tx1"/>
                          </a:solidFill>
                          <a:latin typeface="VAGRundschriftDLig"/>
                        </a:rPr>
                        <a:t>Global pointer</a:t>
                      </a:r>
                    </a:p>
                  </a:txBody>
                  <a:tcPr marT="0" marB="0" anchor="b">
                    <a:noFill/>
                  </a:tcPr>
                </a:tc>
                <a:tc>
                  <a:txBody>
                    <a:bodyPr/>
                    <a:lstStyle/>
                    <a:p>
                      <a:r>
                        <a:rPr lang="en-US" sz="1400" b="1" dirty="0">
                          <a:solidFill>
                            <a:schemeClr val="tx1"/>
                          </a:solidFill>
                          <a:latin typeface="VAGRundschriftDLig"/>
                        </a:rPr>
                        <a:t>-</a:t>
                      </a:r>
                    </a:p>
                  </a:txBody>
                  <a:tcPr marT="0" marB="0" anchor="b">
                    <a:noFill/>
                  </a:tcPr>
                </a:tc>
                <a:extLst>
                  <a:ext uri="{0D108BD9-81ED-4DB2-BD59-A6C34878D82A}">
                    <a16:rowId xmlns:a16="http://schemas.microsoft.com/office/drawing/2014/main" val="822022209"/>
                  </a:ext>
                </a:extLst>
              </a:tr>
              <a:tr h="274320">
                <a:tc>
                  <a:txBody>
                    <a:bodyPr/>
                    <a:lstStyle/>
                    <a:p>
                      <a:r>
                        <a:rPr lang="en-US" sz="1400" b="1" dirty="0">
                          <a:solidFill>
                            <a:schemeClr val="tx1"/>
                          </a:solidFill>
                          <a:latin typeface="Courier" pitchFamily="49" charset="0"/>
                        </a:rPr>
                        <a:t>x4</a:t>
                      </a:r>
                    </a:p>
                  </a:txBody>
                  <a:tcPr marT="0" marB="0" anchor="b">
                    <a:noFill/>
                  </a:tcPr>
                </a:tc>
                <a:tc>
                  <a:txBody>
                    <a:bodyPr/>
                    <a:lstStyle/>
                    <a:p>
                      <a:r>
                        <a:rPr lang="en-US" sz="1400" b="1" dirty="0" err="1">
                          <a:solidFill>
                            <a:schemeClr val="tx1"/>
                          </a:solidFill>
                          <a:latin typeface="Courier" pitchFamily="49" charset="0"/>
                        </a:rPr>
                        <a:t>tp</a:t>
                      </a:r>
                      <a:endParaRPr lang="en-US" sz="1400" b="1" dirty="0">
                        <a:solidFill>
                          <a:schemeClr val="tx1"/>
                        </a:solidFill>
                        <a:latin typeface="Courier" pitchFamily="49" charset="0"/>
                      </a:endParaRPr>
                    </a:p>
                  </a:txBody>
                  <a:tcPr marT="0" marB="0" anchor="b">
                    <a:noFill/>
                  </a:tcPr>
                </a:tc>
                <a:tc>
                  <a:txBody>
                    <a:bodyPr/>
                    <a:lstStyle/>
                    <a:p>
                      <a:r>
                        <a:rPr lang="en-US" sz="1400" b="1" dirty="0">
                          <a:solidFill>
                            <a:schemeClr val="tx1"/>
                          </a:solidFill>
                          <a:latin typeface="VAGRundschriftDLig"/>
                        </a:rPr>
                        <a:t>Thread pointer</a:t>
                      </a:r>
                    </a:p>
                  </a:txBody>
                  <a:tcPr marT="0" marB="0" anchor="b">
                    <a:noFill/>
                  </a:tcPr>
                </a:tc>
                <a:tc>
                  <a:txBody>
                    <a:bodyPr/>
                    <a:lstStyle/>
                    <a:p>
                      <a:r>
                        <a:rPr lang="en-US" sz="1400" b="1" dirty="0">
                          <a:solidFill>
                            <a:schemeClr val="tx1"/>
                          </a:solidFill>
                          <a:latin typeface="VAGRundschriftDLig"/>
                        </a:rPr>
                        <a:t>-</a:t>
                      </a:r>
                    </a:p>
                  </a:txBody>
                  <a:tcPr marT="0" marB="0" anchor="b">
                    <a:noFill/>
                  </a:tcPr>
                </a:tc>
                <a:extLst>
                  <a:ext uri="{0D108BD9-81ED-4DB2-BD59-A6C34878D82A}">
                    <a16:rowId xmlns:a16="http://schemas.microsoft.com/office/drawing/2014/main" val="3865779091"/>
                  </a:ext>
                </a:extLst>
              </a:tr>
              <a:tr h="274320">
                <a:tc>
                  <a:txBody>
                    <a:bodyPr/>
                    <a:lstStyle/>
                    <a:p>
                      <a:r>
                        <a:rPr lang="en-US" sz="1400" b="1" dirty="0">
                          <a:solidFill>
                            <a:schemeClr val="tx1"/>
                          </a:solidFill>
                          <a:latin typeface="Courier" pitchFamily="49" charset="0"/>
                        </a:rPr>
                        <a:t>x5</a:t>
                      </a:r>
                    </a:p>
                  </a:txBody>
                  <a:tcPr marT="0" marB="0" anchor="b">
                    <a:noFill/>
                  </a:tcPr>
                </a:tc>
                <a:tc>
                  <a:txBody>
                    <a:bodyPr/>
                    <a:lstStyle/>
                    <a:p>
                      <a:r>
                        <a:rPr lang="en-US" sz="1400" b="1" dirty="0">
                          <a:solidFill>
                            <a:schemeClr val="tx1"/>
                          </a:solidFill>
                          <a:latin typeface="Courier" pitchFamily="49" charset="0"/>
                        </a:rPr>
                        <a:t>t0</a:t>
                      </a:r>
                    </a:p>
                  </a:txBody>
                  <a:tcPr marT="0" marB="0" anchor="b">
                    <a:noFill/>
                  </a:tcPr>
                </a:tc>
                <a:tc>
                  <a:txBody>
                    <a:bodyPr/>
                    <a:lstStyle/>
                    <a:p>
                      <a:r>
                        <a:rPr lang="en-US" sz="1400" b="1" dirty="0">
                          <a:solidFill>
                            <a:schemeClr val="tx1"/>
                          </a:solidFill>
                          <a:latin typeface="VAGRundschriftDLig"/>
                        </a:rPr>
                        <a:t>Temporary/Alternate link register</a:t>
                      </a: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2766909659"/>
                  </a:ext>
                </a:extLst>
              </a:tr>
              <a:tr h="274320">
                <a:tc>
                  <a:txBody>
                    <a:bodyPr/>
                    <a:lstStyle/>
                    <a:p>
                      <a:r>
                        <a:rPr lang="en-US" sz="1400" b="1" dirty="0">
                          <a:solidFill>
                            <a:schemeClr val="tx1"/>
                          </a:solidFill>
                          <a:latin typeface="Courier" pitchFamily="49" charset="0"/>
                        </a:rPr>
                        <a:t>x6-7</a:t>
                      </a:r>
                    </a:p>
                  </a:txBody>
                  <a:tcPr marT="0" marB="0" anchor="b">
                    <a:noFill/>
                  </a:tcPr>
                </a:tc>
                <a:tc>
                  <a:txBody>
                    <a:bodyPr/>
                    <a:lstStyle/>
                    <a:p>
                      <a:r>
                        <a:rPr lang="en-US" sz="1400" b="1" dirty="0">
                          <a:solidFill>
                            <a:schemeClr val="tx1"/>
                          </a:solidFill>
                          <a:latin typeface="Courier" pitchFamily="49" charset="0"/>
                        </a:rPr>
                        <a:t>t1-2</a:t>
                      </a:r>
                    </a:p>
                  </a:txBody>
                  <a:tcPr marT="0" marB="0" anchor="b">
                    <a:noFill/>
                  </a:tcPr>
                </a:tc>
                <a:tc>
                  <a:txBody>
                    <a:bodyPr/>
                    <a:lstStyle/>
                    <a:p>
                      <a:r>
                        <a:rPr lang="en-US" sz="1400" b="1" dirty="0">
                          <a:solidFill>
                            <a:schemeClr val="tx1"/>
                          </a:solidFill>
                          <a:latin typeface="VAGRundschriftDLig"/>
                        </a:rPr>
                        <a:t>Temporaries</a:t>
                      </a: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812291755"/>
                  </a:ext>
                </a:extLst>
              </a:tr>
              <a:tr h="274320">
                <a:tc>
                  <a:txBody>
                    <a:bodyPr/>
                    <a:lstStyle/>
                    <a:p>
                      <a:r>
                        <a:rPr lang="en-US" sz="1400" b="1" dirty="0">
                          <a:solidFill>
                            <a:schemeClr val="tx1"/>
                          </a:solidFill>
                          <a:latin typeface="Courier" pitchFamily="49" charset="0"/>
                        </a:rPr>
                        <a:t>x8</a:t>
                      </a:r>
                    </a:p>
                  </a:txBody>
                  <a:tcPr marT="0" marB="0" anchor="b">
                    <a:noFill/>
                  </a:tcPr>
                </a:tc>
                <a:tc>
                  <a:txBody>
                    <a:bodyPr/>
                    <a:lstStyle/>
                    <a:p>
                      <a:r>
                        <a:rPr lang="en-US" sz="1400" b="1" dirty="0">
                          <a:solidFill>
                            <a:schemeClr val="tx1"/>
                          </a:solidFill>
                          <a:latin typeface="Courier" pitchFamily="49" charset="0"/>
                        </a:rPr>
                        <a:t>s0/</a:t>
                      </a:r>
                      <a:r>
                        <a:rPr lang="en-US" sz="1400" b="1" dirty="0" err="1">
                          <a:solidFill>
                            <a:schemeClr val="tx1"/>
                          </a:solidFill>
                          <a:latin typeface="Courier" pitchFamily="49" charset="0"/>
                        </a:rPr>
                        <a:t>fp</a:t>
                      </a:r>
                      <a:endParaRPr lang="en-US" sz="1400" b="1" dirty="0">
                        <a:solidFill>
                          <a:schemeClr val="tx1"/>
                        </a:solidFill>
                        <a:latin typeface="Courier" pitchFamily="49" charset="0"/>
                      </a:endParaRPr>
                    </a:p>
                  </a:txBody>
                  <a:tcPr marT="0" marB="0" anchor="b">
                    <a:noFill/>
                  </a:tcPr>
                </a:tc>
                <a:tc>
                  <a:txBody>
                    <a:bodyPr/>
                    <a:lstStyle/>
                    <a:p>
                      <a:r>
                        <a:rPr lang="en-US" sz="1400" b="1" dirty="0">
                          <a:solidFill>
                            <a:schemeClr val="tx1"/>
                          </a:solidFill>
                          <a:latin typeface="VAGRundschriftDLig"/>
                        </a:rPr>
                        <a:t>Saved register/Frame pointer</a:t>
                      </a:r>
                    </a:p>
                  </a:txBody>
                  <a:tcPr marT="0" marB="0" anchor="b">
                    <a:noFill/>
                  </a:tcPr>
                </a:tc>
                <a:tc>
                  <a:txBody>
                    <a:bodyPr/>
                    <a:lstStyle/>
                    <a:p>
                      <a:r>
                        <a:rPr lang="en-US" sz="1400" b="1" dirty="0" err="1">
                          <a:solidFill>
                            <a:schemeClr val="tx1"/>
                          </a:solidFill>
                          <a:latin typeface="VAGRundschriftDLig"/>
                        </a:rPr>
                        <a:t>Callee</a:t>
                      </a:r>
                      <a:endParaRPr lang="en-US" sz="1400" b="1" dirty="0">
                        <a:solidFill>
                          <a:schemeClr val="tx1"/>
                        </a:solidFill>
                        <a:latin typeface="VAGRundschriftDLig"/>
                      </a:endParaRPr>
                    </a:p>
                  </a:txBody>
                  <a:tcPr marT="0" marB="0" anchor="b">
                    <a:noFill/>
                  </a:tcPr>
                </a:tc>
                <a:extLst>
                  <a:ext uri="{0D108BD9-81ED-4DB2-BD59-A6C34878D82A}">
                    <a16:rowId xmlns:a16="http://schemas.microsoft.com/office/drawing/2014/main" val="3074213239"/>
                  </a:ext>
                </a:extLst>
              </a:tr>
              <a:tr h="274320">
                <a:tc>
                  <a:txBody>
                    <a:bodyPr/>
                    <a:lstStyle/>
                    <a:p>
                      <a:r>
                        <a:rPr lang="en-US" sz="1400" b="1" dirty="0">
                          <a:solidFill>
                            <a:schemeClr val="tx1"/>
                          </a:solidFill>
                          <a:latin typeface="Courier" pitchFamily="49" charset="0"/>
                        </a:rPr>
                        <a:t>x9</a:t>
                      </a:r>
                    </a:p>
                  </a:txBody>
                  <a:tcPr marT="0" marB="0" anchor="b">
                    <a:noFill/>
                  </a:tcPr>
                </a:tc>
                <a:tc>
                  <a:txBody>
                    <a:bodyPr/>
                    <a:lstStyle/>
                    <a:p>
                      <a:r>
                        <a:rPr lang="en-US" sz="1400" b="1" dirty="0">
                          <a:solidFill>
                            <a:schemeClr val="tx1"/>
                          </a:solidFill>
                          <a:latin typeface="Courier" pitchFamily="49" charset="0"/>
                        </a:rPr>
                        <a:t>s1</a:t>
                      </a:r>
                    </a:p>
                  </a:txBody>
                  <a:tcPr marT="0" marB="0" anchor="b">
                    <a:noFill/>
                  </a:tcPr>
                </a:tc>
                <a:tc>
                  <a:txBody>
                    <a:bodyPr/>
                    <a:lstStyle/>
                    <a:p>
                      <a:r>
                        <a:rPr lang="en-US" sz="1400" b="1" dirty="0">
                          <a:solidFill>
                            <a:schemeClr val="tx1"/>
                          </a:solidFill>
                          <a:latin typeface="VAGRundschriftDLig"/>
                        </a:rPr>
                        <a:t>Saved register</a:t>
                      </a:r>
                    </a:p>
                  </a:txBody>
                  <a:tcPr marT="0" marB="0" anchor="b">
                    <a:noFill/>
                  </a:tcPr>
                </a:tc>
                <a:tc>
                  <a:txBody>
                    <a:bodyPr/>
                    <a:lstStyle/>
                    <a:p>
                      <a:r>
                        <a:rPr lang="en-US" sz="1400" b="1" dirty="0" err="1">
                          <a:solidFill>
                            <a:schemeClr val="tx1"/>
                          </a:solidFill>
                          <a:latin typeface="VAGRundschriftDLig"/>
                        </a:rPr>
                        <a:t>Callee</a:t>
                      </a:r>
                      <a:endParaRPr lang="en-US" sz="1400" b="1" dirty="0">
                        <a:solidFill>
                          <a:schemeClr val="tx1"/>
                        </a:solidFill>
                        <a:latin typeface="VAGRundschriftDLig"/>
                      </a:endParaRPr>
                    </a:p>
                  </a:txBody>
                  <a:tcPr marT="0" marB="0" anchor="b">
                    <a:noFill/>
                  </a:tcPr>
                </a:tc>
                <a:extLst>
                  <a:ext uri="{0D108BD9-81ED-4DB2-BD59-A6C34878D82A}">
                    <a16:rowId xmlns:a16="http://schemas.microsoft.com/office/drawing/2014/main" val="3893796086"/>
                  </a:ext>
                </a:extLst>
              </a:tr>
              <a:tr h="274320">
                <a:tc>
                  <a:txBody>
                    <a:bodyPr/>
                    <a:lstStyle/>
                    <a:p>
                      <a:r>
                        <a:rPr lang="en-US" sz="1400" b="1" dirty="0">
                          <a:solidFill>
                            <a:schemeClr val="tx1"/>
                          </a:solidFill>
                          <a:latin typeface="Courier" pitchFamily="49" charset="0"/>
                        </a:rPr>
                        <a:t>x10-11</a:t>
                      </a:r>
                    </a:p>
                  </a:txBody>
                  <a:tcPr marT="0" marB="0" anchor="b">
                    <a:noFill/>
                  </a:tcPr>
                </a:tc>
                <a:tc>
                  <a:txBody>
                    <a:bodyPr/>
                    <a:lstStyle/>
                    <a:p>
                      <a:r>
                        <a:rPr lang="en-US" sz="1400" b="1" dirty="0">
                          <a:solidFill>
                            <a:schemeClr val="tx1"/>
                          </a:solidFill>
                          <a:latin typeface="Courier" pitchFamily="49" charset="0"/>
                        </a:rPr>
                        <a:t>a0-1</a:t>
                      </a:r>
                    </a:p>
                  </a:txBody>
                  <a:tcPr marT="0" marB="0" anchor="b">
                    <a:noFill/>
                  </a:tcPr>
                </a:tc>
                <a:tc>
                  <a:txBody>
                    <a:bodyPr/>
                    <a:lstStyle/>
                    <a:p>
                      <a:r>
                        <a:rPr lang="en-US" sz="1400" b="1" dirty="0">
                          <a:solidFill>
                            <a:schemeClr val="tx1"/>
                          </a:solidFill>
                          <a:latin typeface="VAGRundschriftDLig"/>
                        </a:rPr>
                        <a:t>Function arguments/Return</a:t>
                      </a:r>
                      <a:r>
                        <a:rPr lang="en-US" sz="1400" b="1" baseline="0" dirty="0">
                          <a:solidFill>
                            <a:schemeClr val="tx1"/>
                          </a:solidFill>
                          <a:latin typeface="VAGRundschriftDLig"/>
                        </a:rPr>
                        <a:t> values</a:t>
                      </a:r>
                      <a:endParaRPr lang="en-US" sz="1400" b="1" dirty="0">
                        <a:solidFill>
                          <a:schemeClr val="tx1"/>
                        </a:solidFill>
                        <a:latin typeface="VAGRundschriftDLig"/>
                      </a:endParaRP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3392109244"/>
                  </a:ext>
                </a:extLst>
              </a:tr>
              <a:tr h="274320">
                <a:tc>
                  <a:txBody>
                    <a:bodyPr/>
                    <a:lstStyle/>
                    <a:p>
                      <a:r>
                        <a:rPr lang="en-US" sz="1400" b="1" dirty="0">
                          <a:solidFill>
                            <a:schemeClr val="tx1"/>
                          </a:solidFill>
                          <a:latin typeface="Courier" pitchFamily="49" charset="0"/>
                        </a:rPr>
                        <a:t>x12-17</a:t>
                      </a:r>
                    </a:p>
                  </a:txBody>
                  <a:tcPr marT="0" marB="0" anchor="b">
                    <a:noFill/>
                  </a:tcPr>
                </a:tc>
                <a:tc>
                  <a:txBody>
                    <a:bodyPr/>
                    <a:lstStyle/>
                    <a:p>
                      <a:r>
                        <a:rPr lang="en-US" sz="1400" b="1" dirty="0">
                          <a:solidFill>
                            <a:schemeClr val="tx1"/>
                          </a:solidFill>
                          <a:latin typeface="Courier" pitchFamily="49" charset="0"/>
                        </a:rPr>
                        <a:t>a2-7</a:t>
                      </a:r>
                    </a:p>
                  </a:txBody>
                  <a:tcPr marT="0" marB="0" anchor="b">
                    <a:noFill/>
                  </a:tcPr>
                </a:tc>
                <a:tc>
                  <a:txBody>
                    <a:bodyPr/>
                    <a:lstStyle/>
                    <a:p>
                      <a:r>
                        <a:rPr lang="en-US" sz="1400" b="1" dirty="0">
                          <a:solidFill>
                            <a:schemeClr val="tx1"/>
                          </a:solidFill>
                          <a:latin typeface="VAGRundschriftDLig"/>
                        </a:rPr>
                        <a:t>Function arguments</a:t>
                      </a: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440544380"/>
                  </a:ext>
                </a:extLst>
              </a:tr>
              <a:tr h="274320">
                <a:tc>
                  <a:txBody>
                    <a:bodyPr/>
                    <a:lstStyle/>
                    <a:p>
                      <a:r>
                        <a:rPr lang="en-US" sz="1400" b="1" dirty="0">
                          <a:solidFill>
                            <a:schemeClr val="tx1"/>
                          </a:solidFill>
                          <a:latin typeface="Courier" pitchFamily="49" charset="0"/>
                        </a:rPr>
                        <a:t>x18-27</a:t>
                      </a:r>
                    </a:p>
                  </a:txBody>
                  <a:tcPr marT="0" marB="0" anchor="b">
                    <a:noFill/>
                  </a:tcPr>
                </a:tc>
                <a:tc>
                  <a:txBody>
                    <a:bodyPr/>
                    <a:lstStyle/>
                    <a:p>
                      <a:r>
                        <a:rPr lang="en-US" sz="1400" b="1" dirty="0">
                          <a:solidFill>
                            <a:schemeClr val="tx1"/>
                          </a:solidFill>
                          <a:latin typeface="Courier" pitchFamily="49" charset="0"/>
                        </a:rPr>
                        <a:t>s2-11</a:t>
                      </a:r>
                    </a:p>
                  </a:txBody>
                  <a:tcPr marT="0" marB="0" anchor="b">
                    <a:noFill/>
                  </a:tcPr>
                </a:tc>
                <a:tc>
                  <a:txBody>
                    <a:bodyPr/>
                    <a:lstStyle/>
                    <a:p>
                      <a:r>
                        <a:rPr lang="en-US" sz="1400" b="1" dirty="0">
                          <a:solidFill>
                            <a:schemeClr val="tx1"/>
                          </a:solidFill>
                          <a:latin typeface="VAGRundschriftDLig"/>
                        </a:rPr>
                        <a:t>Saved registers</a:t>
                      </a:r>
                    </a:p>
                  </a:txBody>
                  <a:tcPr marT="0" marB="0" anchor="b">
                    <a:noFill/>
                  </a:tcPr>
                </a:tc>
                <a:tc>
                  <a:txBody>
                    <a:bodyPr/>
                    <a:lstStyle/>
                    <a:p>
                      <a:r>
                        <a:rPr lang="en-US" sz="1400" b="1" dirty="0" err="1">
                          <a:solidFill>
                            <a:schemeClr val="tx1"/>
                          </a:solidFill>
                          <a:latin typeface="VAGRundschriftDLig"/>
                        </a:rPr>
                        <a:t>Callee</a:t>
                      </a:r>
                      <a:endParaRPr lang="en-US" sz="1400" b="1" dirty="0">
                        <a:solidFill>
                          <a:schemeClr val="tx1"/>
                        </a:solidFill>
                        <a:latin typeface="VAGRundschriftDLig"/>
                      </a:endParaRPr>
                    </a:p>
                  </a:txBody>
                  <a:tcPr marT="0" marB="0" anchor="b">
                    <a:noFill/>
                  </a:tcPr>
                </a:tc>
                <a:extLst>
                  <a:ext uri="{0D108BD9-81ED-4DB2-BD59-A6C34878D82A}">
                    <a16:rowId xmlns:a16="http://schemas.microsoft.com/office/drawing/2014/main" val="2608198440"/>
                  </a:ext>
                </a:extLst>
              </a:tr>
              <a:tr h="274320">
                <a:tc>
                  <a:txBody>
                    <a:bodyPr/>
                    <a:lstStyle/>
                    <a:p>
                      <a:r>
                        <a:rPr lang="en-US" sz="1400" b="1" dirty="0">
                          <a:solidFill>
                            <a:schemeClr val="tx1"/>
                          </a:solidFill>
                          <a:latin typeface="Courier" pitchFamily="49" charset="0"/>
                        </a:rPr>
                        <a:t>x28-31</a:t>
                      </a:r>
                    </a:p>
                  </a:txBody>
                  <a:tcPr marT="0" marB="0" anchor="b">
                    <a:noFill/>
                  </a:tcPr>
                </a:tc>
                <a:tc>
                  <a:txBody>
                    <a:bodyPr/>
                    <a:lstStyle/>
                    <a:p>
                      <a:r>
                        <a:rPr lang="en-US" sz="1400" b="1" dirty="0">
                          <a:solidFill>
                            <a:schemeClr val="tx1"/>
                          </a:solidFill>
                          <a:latin typeface="Courier" pitchFamily="49" charset="0"/>
                        </a:rPr>
                        <a:t>t3-6</a:t>
                      </a:r>
                    </a:p>
                  </a:txBody>
                  <a:tcPr marT="0" marB="0" anchor="b">
                    <a:noFill/>
                  </a:tcPr>
                </a:tc>
                <a:tc>
                  <a:txBody>
                    <a:bodyPr/>
                    <a:lstStyle/>
                    <a:p>
                      <a:r>
                        <a:rPr lang="en-US" sz="1400" b="1" dirty="0">
                          <a:solidFill>
                            <a:schemeClr val="tx1"/>
                          </a:solidFill>
                          <a:latin typeface="VAGRundschriftDLig"/>
                        </a:rPr>
                        <a:t>Temporaries</a:t>
                      </a:r>
                    </a:p>
                  </a:txBody>
                  <a:tcPr marT="0" marB="0" anchor="b">
                    <a:noFill/>
                  </a:tcPr>
                </a:tc>
                <a:tc>
                  <a:txBody>
                    <a:bodyPr/>
                    <a:lstStyle/>
                    <a:p>
                      <a:r>
                        <a:rPr lang="en-US" sz="1400" b="1" dirty="0">
                          <a:solidFill>
                            <a:schemeClr val="tx1"/>
                          </a:solidFill>
                          <a:latin typeface="VAGRundschriftDLig"/>
                        </a:rPr>
                        <a:t>Caller</a:t>
                      </a:r>
                    </a:p>
                  </a:txBody>
                  <a:tcPr marT="0" marB="0" anchor="b">
                    <a:noFill/>
                  </a:tcPr>
                </a:tc>
                <a:extLst>
                  <a:ext uri="{0D108BD9-81ED-4DB2-BD59-A6C34878D82A}">
                    <a16:rowId xmlns:a16="http://schemas.microsoft.com/office/drawing/2014/main" val="2321297648"/>
                  </a:ext>
                </a:extLst>
              </a:tr>
            </a:tbl>
          </a:graphicData>
        </a:graphic>
      </p:graphicFrame>
      <p:cxnSp>
        <p:nvCxnSpPr>
          <p:cNvPr id="5" name="Straight Arrow Connector 4"/>
          <p:cNvCxnSpPr/>
          <p:nvPr/>
        </p:nvCxnSpPr>
        <p:spPr>
          <a:xfrm flipH="1" flipV="1">
            <a:off x="3810000" y="3638550"/>
            <a:ext cx="76200" cy="1143000"/>
          </a:xfrm>
          <a:prstGeom prst="straightConnector1">
            <a:avLst/>
          </a:prstGeom>
          <a:ln>
            <a:solidFill>
              <a:srgbClr val="D8E156"/>
            </a:solidFill>
            <a:headEnd type="none" w="lg" len="lg"/>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86200" y="4552950"/>
            <a:ext cx="4724400" cy="334707"/>
          </a:xfrm>
          <a:prstGeom prst="rect">
            <a:avLst/>
          </a:prstGeom>
          <a:noFill/>
        </p:spPr>
        <p:txBody>
          <a:bodyPr wrap="square" rtlCol="0">
            <a:spAutoFit/>
          </a:bodyPr>
          <a:lstStyle/>
          <a:p>
            <a:r>
              <a:rPr lang="en-US" sz="1575" dirty="0">
                <a:solidFill>
                  <a:srgbClr val="D8E156"/>
                </a:solidFill>
                <a:latin typeface="+mn-lt"/>
              </a:rPr>
              <a:t>Human-friendly symbolic names in assembly code</a:t>
            </a:r>
          </a:p>
        </p:txBody>
      </p:sp>
      <p:cxnSp>
        <p:nvCxnSpPr>
          <p:cNvPr id="7" name="Straight Arrow Connector 6"/>
          <p:cNvCxnSpPr/>
          <p:nvPr/>
        </p:nvCxnSpPr>
        <p:spPr>
          <a:xfrm>
            <a:off x="2133600" y="971550"/>
            <a:ext cx="228600" cy="228600"/>
          </a:xfrm>
          <a:prstGeom prst="straightConnector1">
            <a:avLst/>
          </a:prstGeom>
          <a:ln>
            <a:solidFill>
              <a:srgbClr val="D8E156"/>
            </a:solidFill>
            <a:headEnd type="none" w="lg" len="lg"/>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6200" y="707858"/>
            <a:ext cx="2573865" cy="646331"/>
          </a:xfrm>
          <a:prstGeom prst="rect">
            <a:avLst/>
          </a:prstGeom>
          <a:noFill/>
        </p:spPr>
        <p:txBody>
          <a:bodyPr wrap="square" rtlCol="0">
            <a:spAutoFit/>
          </a:bodyPr>
          <a:lstStyle/>
          <a:p>
            <a:r>
              <a:rPr lang="en-US" sz="1800" dirty="0">
                <a:solidFill>
                  <a:srgbClr val="D8E156"/>
                </a:solidFill>
                <a:latin typeface="+mn-lt"/>
              </a:rPr>
              <a:t>Numbers hardware understands</a:t>
            </a:r>
          </a:p>
        </p:txBody>
      </p:sp>
    </p:spTree>
    <p:extLst>
      <p:ext uri="{BB962C8B-B14F-4D97-AF65-F5344CB8AC3E}">
        <p14:creationId xmlns:p14="http://schemas.microsoft.com/office/powerpoint/2010/main" val="223586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B27FD-3D2C-A927-4295-599182AB39B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37C14FB-E9B7-1665-82E8-01D39C20D58C}"/>
              </a:ext>
            </a:extLst>
          </p:cNvPr>
          <p:cNvSpPr>
            <a:spLocks noGrp="1"/>
          </p:cNvSpPr>
          <p:nvPr>
            <p:ph type="subTitle" idx="1"/>
          </p:nvPr>
        </p:nvSpPr>
        <p:spPr/>
        <p:txBody>
          <a:bodyPr/>
          <a:lstStyle/>
          <a:p>
            <a:endParaRPr lang="en-US"/>
          </a:p>
        </p:txBody>
      </p:sp>
      <p:pic>
        <p:nvPicPr>
          <p:cNvPr id="5" name="slide.url=https://www.polleverywhere.com/multiple_choice_polls/tYPQU8gcUkir0Aslx441l?state=opened&amp;flow=Default&amp;onscreen=persist">
            <a:extLst>
              <a:ext uri="{FF2B5EF4-FFF2-40B4-BE49-F238E27FC236}">
                <a16:creationId xmlns:a16="http://schemas.microsoft.com/office/drawing/2014/main" id="{3F9B7D48-D3F9-0C9B-7EAF-098B1541CE96}"/>
              </a:ext>
            </a:extLst>
          </p:cNvPr>
          <p:cNvPicPr>
            <a:picLocks/>
          </p:cNvPicPr>
          <p:nvPr/>
        </p:nvPicPr>
        <p:blipFill>
          <a:blip r:embed="rId3"/>
          <a:stretch>
            <a:fillRect/>
          </a:stretch>
        </p:blipFill>
        <p:spPr>
          <a:xfrm>
            <a:off x="63500" y="63500"/>
            <a:ext cx="9017000" cy="5016500"/>
          </a:xfrm>
          <a:prstGeom prst="rect">
            <a:avLst/>
          </a:prstGeom>
        </p:spPr>
      </p:pic>
    </p:spTree>
    <p:extLst>
      <p:ext uri="{BB962C8B-B14F-4D97-AF65-F5344CB8AC3E}">
        <p14:creationId xmlns:p14="http://schemas.microsoft.com/office/powerpoint/2010/main" val="410034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C7D8E40-E9BD-FE4C-B328-259B6207AB3A}"/>
              </a:ext>
            </a:extLst>
          </p:cNvPr>
          <p:cNvSpPr>
            <a:spLocks noGrp="1"/>
          </p:cNvSpPr>
          <p:nvPr>
            <p:ph sz="half" idx="1"/>
          </p:nvPr>
        </p:nvSpPr>
        <p:spPr>
          <a:xfrm>
            <a:off x="3200400" y="696095"/>
            <a:ext cx="2952750" cy="4026255"/>
          </a:xfrm>
        </p:spPr>
        <p:txBody>
          <a:bodyPr/>
          <a:lstStyle/>
          <a:p>
            <a:r>
              <a:rPr lang="en-US" sz="2000" dirty="0"/>
              <a:t>Arithmetic/logic</a:t>
            </a:r>
          </a:p>
          <a:p>
            <a:pPr marL="357188" lvl="1" indent="0">
              <a:lnSpc>
                <a:spcPct val="75000"/>
              </a:lnSpc>
              <a:buNone/>
            </a:pPr>
            <a:r>
              <a:rPr lang="en-US" sz="1400" b="1" dirty="0">
                <a:solidFill>
                  <a:srgbClr val="FFC000"/>
                </a:solidFill>
                <a:latin typeface="Courier"/>
              </a:rPr>
              <a:t>add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a:solidFill>
                  <a:srgbClr val="FFC000"/>
                </a:solidFill>
                <a:latin typeface="Courier"/>
              </a:rPr>
              <a:t>sub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a:solidFill>
                  <a:srgbClr val="FFC000"/>
                </a:solidFill>
                <a:latin typeface="Courier"/>
              </a:rPr>
              <a:t>and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a:solidFill>
                  <a:srgbClr val="FFC000"/>
                </a:solidFill>
                <a:latin typeface="Courier"/>
              </a:rPr>
              <a:t>or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err="1">
                <a:solidFill>
                  <a:srgbClr val="FFC000"/>
                </a:solidFill>
                <a:latin typeface="Courier"/>
              </a:rPr>
              <a:t>xor</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err="1">
                <a:solidFill>
                  <a:srgbClr val="FFC000"/>
                </a:solidFill>
                <a:latin typeface="Courier"/>
              </a:rPr>
              <a:t>sll</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err="1">
                <a:solidFill>
                  <a:srgbClr val="FFC000"/>
                </a:solidFill>
                <a:latin typeface="Courier"/>
              </a:rPr>
              <a:t>srl</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rs2</a:t>
            </a:r>
          </a:p>
          <a:p>
            <a:pPr marL="357188" lvl="1" indent="0">
              <a:lnSpc>
                <a:spcPct val="75000"/>
              </a:lnSpc>
              <a:buNone/>
            </a:pPr>
            <a:r>
              <a:rPr lang="en-US" sz="1400" b="1" dirty="0" err="1">
                <a:solidFill>
                  <a:srgbClr val="FFC000"/>
                </a:solidFill>
                <a:latin typeface="Courier"/>
              </a:rPr>
              <a:t>sra</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rs2</a:t>
            </a:r>
          </a:p>
          <a:p>
            <a:r>
              <a:rPr lang="en-US" sz="2000" dirty="0"/>
              <a:t>Immediate</a:t>
            </a:r>
          </a:p>
          <a:p>
            <a:pPr marL="357188" lvl="1" indent="0">
              <a:lnSpc>
                <a:spcPct val="75000"/>
              </a:lnSpc>
              <a:buNone/>
            </a:pPr>
            <a:r>
              <a:rPr lang="en-US" sz="1400" b="1" dirty="0" err="1">
                <a:solidFill>
                  <a:srgbClr val="FFC000"/>
                </a:solidFill>
                <a:latin typeface="Courier"/>
              </a:rPr>
              <a:t>addi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subi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andi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ori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xori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slli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srli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r>
              <a:rPr lang="en-US" sz="1400" b="1" dirty="0" err="1">
                <a:solidFill>
                  <a:srgbClr val="FFC000"/>
                </a:solidFill>
                <a:latin typeface="Courier"/>
              </a:rPr>
              <a:t>srai</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357188" lvl="1" indent="0">
              <a:lnSpc>
                <a:spcPct val="75000"/>
              </a:lnSpc>
              <a:buNone/>
            </a:pPr>
            <a:endParaRPr lang="en-US" dirty="0"/>
          </a:p>
        </p:txBody>
      </p:sp>
      <p:sp>
        <p:nvSpPr>
          <p:cNvPr id="2" name="Content Placeholder 1">
            <a:extLst>
              <a:ext uri="{FF2B5EF4-FFF2-40B4-BE49-F238E27FC236}">
                <a16:creationId xmlns:a16="http://schemas.microsoft.com/office/drawing/2014/main" id="{2EE019D3-89E4-4795-8C5C-7A35FBC3CC99}"/>
              </a:ext>
            </a:extLst>
          </p:cNvPr>
          <p:cNvSpPr>
            <a:spLocks noGrp="1"/>
          </p:cNvSpPr>
          <p:nvPr>
            <p:ph sz="half" idx="2"/>
          </p:nvPr>
        </p:nvSpPr>
        <p:spPr/>
        <p:txBody>
          <a:bodyPr/>
          <a:lstStyle/>
          <a:p>
            <a:r>
              <a:rPr lang="en-US" sz="2000" dirty="0"/>
              <a:t>Load/store</a:t>
            </a:r>
          </a:p>
          <a:p>
            <a:pPr marL="274320" lvl="1" indent="0">
              <a:lnSpc>
                <a:spcPct val="75000"/>
              </a:lnSpc>
              <a:buNone/>
            </a:pPr>
            <a:r>
              <a:rPr lang="en-US" sz="1400" b="1" dirty="0" err="1">
                <a:solidFill>
                  <a:srgbClr val="FFC000"/>
                </a:solidFill>
                <a:latin typeface="Courier"/>
              </a:rPr>
              <a:t>lw</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r>
              <a:rPr lang="en-US" sz="1400" b="1" dirty="0">
                <a:latin typeface="Courier"/>
              </a:rPr>
              <a:t> </a:t>
            </a:r>
          </a:p>
          <a:p>
            <a:pPr marL="274320" lvl="1" indent="0">
              <a:lnSpc>
                <a:spcPct val="75000"/>
              </a:lnSpc>
              <a:buNone/>
            </a:pPr>
            <a:r>
              <a:rPr lang="en-US" sz="1400" b="1" dirty="0" err="1">
                <a:solidFill>
                  <a:srgbClr val="FFC000"/>
                </a:solidFill>
                <a:latin typeface="Courier"/>
              </a:rPr>
              <a:t>lb</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274320" lvl="1" indent="0">
              <a:lnSpc>
                <a:spcPct val="75000"/>
              </a:lnSpc>
              <a:buNone/>
            </a:pPr>
            <a:r>
              <a:rPr lang="en-US" sz="1400" b="1" dirty="0" err="1">
                <a:solidFill>
                  <a:srgbClr val="FFC000"/>
                </a:solidFill>
                <a:latin typeface="Courier"/>
              </a:rPr>
              <a:t>lbu</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rs1, </a:t>
            </a:r>
            <a:r>
              <a:rPr lang="en-US" sz="1400" b="1" dirty="0" err="1">
                <a:solidFill>
                  <a:srgbClr val="FFC000"/>
                </a:solidFill>
                <a:latin typeface="Courier"/>
              </a:rPr>
              <a:t>imm</a:t>
            </a:r>
            <a:endParaRPr lang="en-US" sz="1400" b="1" dirty="0">
              <a:solidFill>
                <a:srgbClr val="FFC000"/>
              </a:solidFill>
              <a:latin typeface="Courier"/>
            </a:endParaRPr>
          </a:p>
          <a:p>
            <a:pPr marL="274320" lvl="1" indent="0">
              <a:lnSpc>
                <a:spcPct val="75000"/>
              </a:lnSpc>
              <a:buNone/>
            </a:pPr>
            <a:r>
              <a:rPr lang="en-US" sz="1400" b="1" dirty="0" err="1">
                <a:solidFill>
                  <a:srgbClr val="FFC000"/>
                </a:solidFill>
                <a:latin typeface="Courier"/>
              </a:rPr>
              <a:t>sw</a:t>
            </a:r>
            <a:r>
              <a:rPr lang="en-US" sz="1400" b="1" dirty="0">
                <a:solidFill>
                  <a:srgbClr val="FFC000"/>
                </a:solidFill>
                <a:latin typeface="Courier"/>
              </a:rPr>
              <a:t>  rs1, rs2, </a:t>
            </a:r>
            <a:r>
              <a:rPr lang="en-US" sz="1400" b="1" dirty="0" err="1">
                <a:solidFill>
                  <a:srgbClr val="FFC000"/>
                </a:solidFill>
                <a:latin typeface="Courier"/>
              </a:rPr>
              <a:t>imm</a:t>
            </a:r>
            <a:endParaRPr lang="en-US" sz="1400" b="1" dirty="0">
              <a:solidFill>
                <a:srgbClr val="FFC000"/>
              </a:solidFill>
              <a:latin typeface="Courier"/>
            </a:endParaRPr>
          </a:p>
          <a:p>
            <a:pPr marL="274320" lvl="1" indent="0">
              <a:lnSpc>
                <a:spcPct val="75000"/>
              </a:lnSpc>
              <a:buNone/>
            </a:pPr>
            <a:r>
              <a:rPr lang="en-US" sz="1400" b="1" dirty="0">
                <a:solidFill>
                  <a:srgbClr val="FFC000"/>
                </a:solidFill>
                <a:latin typeface="Courier"/>
              </a:rPr>
              <a:t>sb  rs1, rs2, </a:t>
            </a:r>
            <a:r>
              <a:rPr lang="en-US" sz="1400" b="1" dirty="0" err="1">
                <a:solidFill>
                  <a:srgbClr val="FFC000"/>
                </a:solidFill>
                <a:latin typeface="Courier"/>
              </a:rPr>
              <a:t>imm</a:t>
            </a:r>
            <a:endParaRPr lang="en-US" b="1" dirty="0">
              <a:latin typeface="Courier"/>
            </a:endParaRPr>
          </a:p>
          <a:p>
            <a:r>
              <a:rPr lang="en-US" sz="2000" dirty="0"/>
              <a:t>Branching/jumps</a:t>
            </a:r>
            <a:endParaRPr lang="en-US" sz="2000" dirty="0">
              <a:solidFill>
                <a:srgbClr val="00BEE2"/>
              </a:solidFill>
            </a:endParaRPr>
          </a:p>
          <a:p>
            <a:pPr marL="60945" indent="0">
              <a:buNone/>
            </a:pPr>
            <a:r>
              <a:rPr lang="en-US" sz="1813" b="1" dirty="0">
                <a:solidFill>
                  <a:srgbClr val="00BEE2"/>
                </a:solidFill>
                <a:latin typeface="Courier"/>
              </a:rPr>
              <a:t>  </a:t>
            </a:r>
            <a:r>
              <a:rPr lang="en-US" sz="1400" b="1" dirty="0" err="1">
                <a:solidFill>
                  <a:srgbClr val="FFC000"/>
                </a:solidFill>
                <a:latin typeface="Courier"/>
              </a:rPr>
              <a:t>beq</a:t>
            </a:r>
            <a:r>
              <a:rPr lang="en-US" sz="1400" b="1" dirty="0">
                <a:solidFill>
                  <a:srgbClr val="FFC000"/>
                </a:solidFill>
                <a:latin typeface="Courier"/>
              </a:rPr>
              <a:t>  rs1, rs2, Label</a:t>
            </a:r>
          </a:p>
          <a:p>
            <a:pPr marL="0" indent="0">
              <a:buNone/>
            </a:pPr>
            <a:r>
              <a:rPr lang="en-US" sz="1400" b="1" dirty="0">
                <a:solidFill>
                  <a:srgbClr val="FFC000"/>
                </a:solidFill>
                <a:latin typeface="Courier"/>
              </a:rPr>
              <a:t>   </a:t>
            </a:r>
            <a:r>
              <a:rPr lang="en-US" sz="1400" b="1" dirty="0" err="1">
                <a:solidFill>
                  <a:srgbClr val="FFC000"/>
                </a:solidFill>
                <a:latin typeface="Courier"/>
              </a:rPr>
              <a:t>bne</a:t>
            </a:r>
            <a:r>
              <a:rPr lang="en-US" sz="1400" b="1" dirty="0">
                <a:solidFill>
                  <a:srgbClr val="FFC000"/>
                </a:solidFill>
                <a:latin typeface="Courier"/>
              </a:rPr>
              <a:t>  rs1, rs2,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bge</a:t>
            </a:r>
            <a:r>
              <a:rPr lang="en-US" sz="1400" b="1" dirty="0">
                <a:solidFill>
                  <a:srgbClr val="FFC000"/>
                </a:solidFill>
                <a:latin typeface="Courier"/>
              </a:rPr>
              <a:t>  rs1, rs2,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blt</a:t>
            </a:r>
            <a:r>
              <a:rPr lang="en-US" sz="1400" b="1" dirty="0">
                <a:solidFill>
                  <a:srgbClr val="FFC000"/>
                </a:solidFill>
                <a:latin typeface="Courier"/>
              </a:rPr>
              <a:t>	rs1, rs2,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bgeu</a:t>
            </a:r>
            <a:r>
              <a:rPr lang="en-US" sz="1400" b="1" dirty="0">
                <a:solidFill>
                  <a:srgbClr val="FFC000"/>
                </a:solidFill>
                <a:latin typeface="Courier"/>
              </a:rPr>
              <a:t> rs1, rs2,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bltu</a:t>
            </a:r>
            <a:r>
              <a:rPr lang="en-US" sz="1400" b="1" dirty="0">
                <a:solidFill>
                  <a:srgbClr val="FFC000"/>
                </a:solidFill>
                <a:latin typeface="Courier"/>
              </a:rPr>
              <a:t> rs1, rs2,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jal</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Label</a:t>
            </a:r>
            <a:br>
              <a:rPr lang="en-US" sz="1400" b="1" dirty="0">
                <a:solidFill>
                  <a:srgbClr val="FFC000"/>
                </a:solidFill>
                <a:latin typeface="Courier"/>
              </a:rPr>
            </a:br>
            <a:r>
              <a:rPr lang="en-US" sz="1400" b="1" dirty="0">
                <a:solidFill>
                  <a:srgbClr val="FFC000"/>
                </a:solidFill>
                <a:latin typeface="Courier"/>
              </a:rPr>
              <a:t>   </a:t>
            </a:r>
            <a:r>
              <a:rPr lang="en-US" sz="1400" b="1" dirty="0" err="1">
                <a:solidFill>
                  <a:srgbClr val="FFC000"/>
                </a:solidFill>
                <a:latin typeface="Courier"/>
              </a:rPr>
              <a:t>jalr</a:t>
            </a:r>
            <a:r>
              <a:rPr lang="en-US" sz="1400" b="1" dirty="0">
                <a:solidFill>
                  <a:srgbClr val="FFC000"/>
                </a:solidFill>
                <a:latin typeface="Courier"/>
              </a:rPr>
              <a:t> </a:t>
            </a:r>
            <a:r>
              <a:rPr lang="en-US" sz="1400" b="1" dirty="0" err="1">
                <a:solidFill>
                  <a:srgbClr val="FFC000"/>
                </a:solidFill>
                <a:latin typeface="Courier"/>
              </a:rPr>
              <a:t>rd</a:t>
            </a:r>
            <a:r>
              <a:rPr lang="en-US" sz="1400" b="1" dirty="0">
                <a:solidFill>
                  <a:srgbClr val="FFC000"/>
                </a:solidFill>
                <a:latin typeface="Courier"/>
              </a:rPr>
              <a:t>, </a:t>
            </a:r>
            <a:r>
              <a:rPr lang="en-US" sz="1400" b="1" dirty="0" err="1">
                <a:solidFill>
                  <a:srgbClr val="FFC000"/>
                </a:solidFill>
                <a:latin typeface="Courier"/>
              </a:rPr>
              <a:t>rs</a:t>
            </a:r>
            <a:r>
              <a:rPr lang="en-US" sz="1400" b="1" dirty="0">
                <a:solidFill>
                  <a:srgbClr val="FFC000"/>
                </a:solidFill>
                <a:latin typeface="Courier"/>
              </a:rPr>
              <a:t>, </a:t>
            </a:r>
            <a:r>
              <a:rPr lang="en-US" sz="1400" b="1" dirty="0" err="1">
                <a:solidFill>
                  <a:srgbClr val="FFC000"/>
                </a:solidFill>
                <a:latin typeface="Courier"/>
              </a:rPr>
              <a:t>imm</a:t>
            </a:r>
            <a:endParaRPr lang="en-US" sz="1400" b="1" dirty="0">
              <a:solidFill>
                <a:srgbClr val="FFC000"/>
              </a:solidFill>
              <a:latin typeface="Courier"/>
            </a:endParaRPr>
          </a:p>
          <a:p>
            <a:endParaRPr lang="en-US" dirty="0"/>
          </a:p>
        </p:txBody>
      </p:sp>
      <p:sp>
        <p:nvSpPr>
          <p:cNvPr id="3" name="Title 2">
            <a:extLst>
              <a:ext uri="{FF2B5EF4-FFF2-40B4-BE49-F238E27FC236}">
                <a16:creationId xmlns:a16="http://schemas.microsoft.com/office/drawing/2014/main" id="{FB927746-C746-E640-8BE3-6A05EF055487}"/>
              </a:ext>
            </a:extLst>
          </p:cNvPr>
          <p:cNvSpPr>
            <a:spLocks noGrp="1"/>
          </p:cNvSpPr>
          <p:nvPr>
            <p:ph type="title"/>
          </p:nvPr>
        </p:nvSpPr>
        <p:spPr/>
        <p:txBody>
          <a:bodyPr/>
          <a:lstStyle/>
          <a:p>
            <a:r>
              <a:rPr lang="en-US" dirty="0"/>
              <a:t>And in Conclusion, the RV32 So Far…</a:t>
            </a:r>
          </a:p>
        </p:txBody>
      </p:sp>
      <p:sp>
        <p:nvSpPr>
          <p:cNvPr id="5" name="Content Placeholder 3">
            <a:extLst>
              <a:ext uri="{FF2B5EF4-FFF2-40B4-BE49-F238E27FC236}">
                <a16:creationId xmlns:a16="http://schemas.microsoft.com/office/drawing/2014/main" id="{42BDD43D-6F80-78CB-53E8-65FDC269D0B4}"/>
              </a:ext>
            </a:extLst>
          </p:cNvPr>
          <p:cNvSpPr txBox="1">
            <a:spLocks/>
          </p:cNvSpPr>
          <p:nvPr/>
        </p:nvSpPr>
        <p:spPr bwMode="auto">
          <a:xfrm>
            <a:off x="104613" y="696095"/>
            <a:ext cx="2952750" cy="4026255"/>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lvl1pPr marL="367091" indent="-306146" algn="l" rtl="0" eaLnBrk="0" fontAlgn="base" hangingPunct="0">
              <a:spcBef>
                <a:spcPts val="625"/>
              </a:spcBef>
              <a:spcAft>
                <a:spcPct val="0"/>
              </a:spcAft>
              <a:buClr>
                <a:srgbClr val="E4DDD2"/>
              </a:buClr>
              <a:buSzPct val="95000"/>
              <a:buFont typeface="Wingdings" pitchFamily="-1" charset="2"/>
              <a:buChar char=""/>
              <a:defRPr sz="2500" b="0" i="0" kern="1200">
                <a:solidFill>
                  <a:schemeClr val="tx1"/>
                </a:solidFill>
                <a:latin typeface="18 VAG Rounded Light   02390" pitchFamily="2" charset="0"/>
                <a:ea typeface="ＭＳ Ｐゴシック" charset="-128"/>
                <a:cs typeface="18 VAG Rounded Light   02390" pitchFamily="2" charset="0"/>
              </a:defRPr>
            </a:lvl1pPr>
            <a:lvl2pPr marL="660481" indent="-255121" algn="l" rtl="0" eaLnBrk="0" fontAlgn="base" hangingPunct="0">
              <a:spcBef>
                <a:spcPct val="20000"/>
              </a:spcBef>
              <a:spcAft>
                <a:spcPct val="0"/>
              </a:spcAft>
              <a:buSzPct val="90000"/>
              <a:buFont typeface="Wingdings" pitchFamily="-1" charset="2"/>
              <a:buChar char=""/>
              <a:defRPr sz="2125" b="0" i="0" kern="1200">
                <a:solidFill>
                  <a:srgbClr val="C5DBC3"/>
                </a:solidFill>
                <a:latin typeface="18 VAG Rounded Light   02390" pitchFamily="2" charset="0"/>
                <a:ea typeface="ＭＳ Ｐゴシック" charset="-128"/>
                <a:cs typeface="+mn-cs"/>
              </a:defRPr>
            </a:lvl2pPr>
            <a:lvl3pPr marL="888673" indent="-204097" algn="l" rtl="0" eaLnBrk="0" fontAlgn="base" hangingPunct="0">
              <a:spcBef>
                <a:spcPct val="20000"/>
              </a:spcBef>
              <a:spcAft>
                <a:spcPct val="0"/>
              </a:spcAft>
              <a:buFont typeface="Wingdings 2" pitchFamily="-1" charset="2"/>
              <a:buChar char=""/>
              <a:defRPr sz="1813" b="0" i="0" kern="1200">
                <a:solidFill>
                  <a:srgbClr val="00BEE2"/>
                </a:solidFill>
                <a:latin typeface="18 VAG Rounded Light   02390" pitchFamily="2" charset="0"/>
                <a:ea typeface="ＭＳ Ｐゴシック" charset="-128"/>
                <a:cs typeface="+mn-cs"/>
              </a:defRPr>
            </a:lvl3pPr>
            <a:lvl4pPr marL="1264171" indent="-342900" algn="l" rtl="0" eaLnBrk="0" fontAlgn="base" hangingPunct="0">
              <a:spcBef>
                <a:spcPct val="20000"/>
              </a:spcBef>
              <a:spcAft>
                <a:spcPct val="0"/>
              </a:spcAft>
              <a:buClr>
                <a:srgbClr val="FFC000"/>
              </a:buClr>
              <a:buFont typeface="Arial" panose="020B0604020202020204" pitchFamily="34" charset="0"/>
              <a:buChar char="•"/>
              <a:defRPr sz="1625" b="0" i="0" kern="1200">
                <a:solidFill>
                  <a:srgbClr val="FFC117"/>
                </a:solidFill>
                <a:latin typeface="18 VAG Rounded Light   02390" pitchFamily="2" charset="0"/>
                <a:ea typeface="ＭＳ Ｐゴシック" charset="-128"/>
                <a:cs typeface="+mn-cs"/>
              </a:defRPr>
            </a:lvl4pPr>
            <a:lvl5pPr marL="1322379" indent="-187089" algn="l" rtl="0" eaLnBrk="0" fontAlgn="base" hangingPunct="0">
              <a:spcBef>
                <a:spcPct val="20000"/>
              </a:spcBef>
              <a:spcAft>
                <a:spcPct val="0"/>
              </a:spcAft>
              <a:buClr>
                <a:schemeClr val="tx1"/>
              </a:buClr>
              <a:buFont typeface="Wingdings 2" pitchFamily="-1" charset="2"/>
              <a:buChar char=""/>
              <a:defRPr sz="1600" b="0" i="0" kern="1200">
                <a:solidFill>
                  <a:srgbClr val="E4DDD2"/>
                </a:solidFill>
                <a:latin typeface="18 VAG Rounded Light   02390" pitchFamily="2" charset="0"/>
                <a:ea typeface="ＭＳ Ｐゴシック" charset="-128"/>
                <a:cs typeface="+mn-cs"/>
              </a:defRPr>
            </a:lvl5pPr>
            <a:lvl6pPr marL="1526645" indent="-187769" algn="l" rtl="0" eaLnBrk="1" latinLnBrk="0" hangingPunct="1">
              <a:spcBef>
                <a:spcPct val="20000"/>
              </a:spcBef>
              <a:buClr>
                <a:schemeClr val="accent3"/>
              </a:buClr>
              <a:buFont typeface="Wingdings 2"/>
              <a:buChar char=""/>
              <a:defRPr kumimoji="0" sz="1625" kern="1200">
                <a:solidFill>
                  <a:schemeClr val="tx1"/>
                </a:solidFill>
                <a:latin typeface="+mn-lt"/>
                <a:ea typeface="+mn-ea"/>
                <a:cs typeface="+mn-cs"/>
              </a:defRPr>
            </a:lvl6pPr>
            <a:lvl7pPr marL="1698086"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7pPr>
            <a:lvl8pPr marL="1869528"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8pPr>
            <a:lvl9pPr marL="2040969"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9pPr>
          </a:lstStyle>
          <a:p>
            <a:pPr marL="60945" indent="0" algn="ctr">
              <a:buNone/>
            </a:pPr>
            <a:r>
              <a:rPr lang="en-US" sz="2000" dirty="0">
                <a:solidFill>
                  <a:srgbClr val="FFFF00"/>
                </a:solidFill>
              </a:rPr>
              <a:t>(Watch 12m bonus video on Memory Allocation!)</a:t>
            </a:r>
          </a:p>
          <a:p>
            <a:endParaRPr lang="en-US" sz="2000" dirty="0"/>
          </a:p>
          <a:p>
            <a:pPr marL="60945" indent="0">
              <a:buNone/>
            </a:pPr>
            <a:r>
              <a:rPr lang="en-US" sz="1800" b="1" dirty="0">
                <a:latin typeface="Courier New" panose="02070309020205020404" pitchFamily="49" charset="0"/>
                <a:hlinkClick r:id="rId3"/>
              </a:rPr>
              <a:t>https://</a:t>
            </a:r>
            <a:r>
              <a:rPr lang="en-US" sz="1800" b="1" dirty="0" err="1">
                <a:latin typeface="Courier New" panose="02070309020205020404" pitchFamily="49" charset="0"/>
                <a:hlinkClick r:id="rId3"/>
              </a:rPr>
              <a:t>drive.google.com</a:t>
            </a:r>
            <a:r>
              <a:rPr lang="en-US" sz="1800" b="1" dirty="0">
                <a:latin typeface="Courier New" panose="02070309020205020404" pitchFamily="49" charset="0"/>
                <a:hlinkClick r:id="rId3"/>
              </a:rPr>
              <a:t>/file/d/1MR32HeTNj1phgeR5cVRmhx-GUrHBtcEb/</a:t>
            </a:r>
            <a:r>
              <a:rPr lang="en-US" sz="1800" b="1" dirty="0" err="1">
                <a:latin typeface="Courier New" panose="02070309020205020404" pitchFamily="49" charset="0"/>
                <a:hlinkClick r:id="rId3"/>
              </a:rPr>
              <a:t>view?usp</a:t>
            </a:r>
            <a:r>
              <a:rPr lang="en-US" sz="1800" b="1" dirty="0">
                <a:latin typeface="Courier New" panose="02070309020205020404" pitchFamily="49" charset="0"/>
                <a:hlinkClick r:id="rId3"/>
              </a:rPr>
              <a:t>=sharing</a:t>
            </a:r>
            <a:endParaRPr lang="en-US" sz="1800" b="1" dirty="0">
              <a:latin typeface="Courier New" panose="02070309020205020404" pitchFamily="49" charset="0"/>
            </a:endParaRPr>
          </a:p>
          <a:p>
            <a:pPr marL="357188" lvl="1" indent="0">
              <a:lnSpc>
                <a:spcPct val="75000"/>
              </a:lnSpc>
              <a:buFont typeface="Wingdings" pitchFamily="-1" charset="2"/>
              <a:buNone/>
            </a:pPr>
            <a:endParaRPr lang="en-US" dirty="0"/>
          </a:p>
        </p:txBody>
      </p:sp>
    </p:spTree>
    <p:extLst>
      <p:ext uri="{BB962C8B-B14F-4D97-AF65-F5344CB8AC3E}">
        <p14:creationId xmlns:p14="http://schemas.microsoft.com/office/powerpoint/2010/main" val="3331989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B1CB-6691-F447-84EA-972045F76C1E}"/>
              </a:ext>
            </a:extLst>
          </p:cNvPr>
          <p:cNvSpPr>
            <a:spLocks noGrp="1"/>
          </p:cNvSpPr>
          <p:nvPr>
            <p:ph type="title"/>
          </p:nvPr>
        </p:nvSpPr>
        <p:spPr/>
        <p:txBody>
          <a:bodyPr/>
          <a:lstStyle/>
          <a:p>
            <a:r>
              <a:rPr lang="en-US" dirty="0"/>
              <a:t>RISC-V Procedures</a:t>
            </a:r>
          </a:p>
        </p:txBody>
      </p:sp>
    </p:spTree>
    <p:extLst>
      <p:ext uri="{BB962C8B-B14F-4D97-AF65-F5344CB8AC3E}">
        <p14:creationId xmlns:p14="http://schemas.microsoft.com/office/powerpoint/2010/main" val="1200715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891" name="Rectangle 3"/>
          <p:cNvSpPr>
            <a:spLocks noGrp="1" noChangeArrowheads="1"/>
          </p:cNvSpPr>
          <p:nvPr>
            <p:ph idx="1"/>
          </p:nvPr>
        </p:nvSpPr>
        <p:spPr/>
        <p:txBody>
          <a:bodyPr/>
          <a:lstStyle/>
          <a:p>
            <a:pPr>
              <a:buFont typeface="Times" pitchFamily="-65" charset="0"/>
              <a:buNone/>
            </a:pPr>
            <a:r>
              <a:rPr lang="en-US" sz="1600" b="1" dirty="0">
                <a:solidFill>
                  <a:srgbClr val="FFC000"/>
                </a:solidFill>
                <a:latin typeface="Courier"/>
                <a:cs typeface="Courier"/>
              </a:rPr>
              <a:t>main() {</a:t>
            </a:r>
            <a:br>
              <a:rPr lang="en-US" sz="1600" b="1" dirty="0">
                <a:solidFill>
                  <a:srgbClr val="FFC000"/>
                </a:solidFill>
                <a:latin typeface="Courier"/>
                <a:cs typeface="Courier"/>
              </a:rPr>
            </a:br>
            <a:r>
              <a:rPr lang="en-US" sz="1600" b="1" dirty="0" err="1">
                <a:solidFill>
                  <a:srgbClr val="FFC000"/>
                </a:solidFill>
                <a:latin typeface="Courier"/>
                <a:cs typeface="Courier"/>
              </a:rPr>
              <a:t>int</a:t>
            </a:r>
            <a:r>
              <a:rPr lang="en-US" sz="1600" b="1" dirty="0">
                <a:solidFill>
                  <a:srgbClr val="FFC000"/>
                </a:solidFill>
                <a:latin typeface="Courier"/>
                <a:cs typeface="Courier"/>
              </a:rPr>
              <a:t> </a:t>
            </a:r>
            <a:r>
              <a:rPr lang="en-US" sz="1600" b="1" dirty="0" err="1">
                <a:solidFill>
                  <a:srgbClr val="FFC000"/>
                </a:solidFill>
                <a:latin typeface="Courier"/>
                <a:cs typeface="Courier"/>
              </a:rPr>
              <a:t>i,j,k,m</a:t>
            </a:r>
            <a:r>
              <a:rPr lang="en-US" sz="1600" b="1" dirty="0">
                <a:solidFill>
                  <a:srgbClr val="FFC000"/>
                </a:solidFill>
                <a:latin typeface="Courier"/>
                <a:cs typeface="Courier"/>
              </a:rPr>
              <a:t>;</a:t>
            </a:r>
            <a:br>
              <a:rPr lang="en-US" sz="1600" b="1" dirty="0">
                <a:solidFill>
                  <a:srgbClr val="FFC000"/>
                </a:solidFill>
                <a:latin typeface="Courier"/>
                <a:cs typeface="Courier"/>
              </a:rPr>
            </a:br>
            <a:r>
              <a:rPr lang="en-US" sz="1600" b="1" dirty="0">
                <a:solidFill>
                  <a:srgbClr val="FFC000"/>
                </a:solidFill>
                <a:latin typeface="Courier"/>
                <a:cs typeface="Courier"/>
              </a:rPr>
              <a:t>...</a:t>
            </a:r>
            <a:br>
              <a:rPr lang="en-US" sz="1600" b="1" dirty="0">
                <a:solidFill>
                  <a:srgbClr val="FFC000"/>
                </a:solidFill>
                <a:latin typeface="Courier"/>
                <a:cs typeface="Courier"/>
              </a:rPr>
            </a:br>
            <a:r>
              <a:rPr lang="en-US" sz="1600" b="1" dirty="0" err="1">
                <a:solidFill>
                  <a:srgbClr val="FFC000"/>
                </a:solidFill>
                <a:latin typeface="Courier"/>
                <a:cs typeface="Courier"/>
              </a:rPr>
              <a:t>i</a:t>
            </a:r>
            <a:r>
              <a:rPr lang="en-US" sz="1600" b="1" dirty="0">
                <a:solidFill>
                  <a:srgbClr val="FFC000"/>
                </a:solidFill>
                <a:latin typeface="Courier"/>
                <a:cs typeface="Courier"/>
              </a:rPr>
              <a:t> = </a:t>
            </a:r>
            <a:r>
              <a:rPr lang="en-US" sz="1600" b="1" dirty="0" err="1">
                <a:solidFill>
                  <a:srgbClr val="FFC000"/>
                </a:solidFill>
                <a:latin typeface="Courier"/>
                <a:cs typeface="Courier"/>
              </a:rPr>
              <a:t>mult(j,k</a:t>
            </a:r>
            <a:r>
              <a:rPr lang="en-US" sz="1600" b="1" dirty="0">
                <a:solidFill>
                  <a:srgbClr val="FFC000"/>
                </a:solidFill>
                <a:latin typeface="Courier"/>
                <a:cs typeface="Courier"/>
              </a:rPr>
              <a:t>); ... </a:t>
            </a:r>
            <a:br>
              <a:rPr lang="en-US" sz="1600" b="1" dirty="0">
                <a:solidFill>
                  <a:srgbClr val="FFC000"/>
                </a:solidFill>
                <a:latin typeface="Courier"/>
                <a:cs typeface="Courier"/>
              </a:rPr>
            </a:br>
            <a:r>
              <a:rPr lang="en-US" sz="1600" b="1" dirty="0" err="1">
                <a:solidFill>
                  <a:srgbClr val="FFC000"/>
                </a:solidFill>
                <a:latin typeface="Courier"/>
                <a:cs typeface="Courier"/>
              </a:rPr>
              <a:t>m</a:t>
            </a:r>
            <a:r>
              <a:rPr lang="en-US" sz="1600" b="1" dirty="0">
                <a:solidFill>
                  <a:srgbClr val="FFC000"/>
                </a:solidFill>
                <a:latin typeface="Courier"/>
                <a:cs typeface="Courier"/>
              </a:rPr>
              <a:t> = </a:t>
            </a:r>
            <a:r>
              <a:rPr lang="en-US" sz="1600" b="1" dirty="0" err="1">
                <a:solidFill>
                  <a:srgbClr val="FFC000"/>
                </a:solidFill>
                <a:latin typeface="Courier"/>
                <a:cs typeface="Courier"/>
              </a:rPr>
              <a:t>mult(i,i</a:t>
            </a:r>
            <a:r>
              <a:rPr lang="en-US" sz="1600" b="1" dirty="0">
                <a:solidFill>
                  <a:srgbClr val="FFC000"/>
                </a:solidFill>
                <a:latin typeface="Courier"/>
                <a:cs typeface="Courier"/>
              </a:rPr>
              <a:t>); ...</a:t>
            </a:r>
          </a:p>
          <a:p>
            <a:pPr>
              <a:buFont typeface="Times" pitchFamily="-65" charset="0"/>
              <a:buNone/>
            </a:pPr>
            <a:r>
              <a:rPr lang="en-US" sz="1600" b="1" dirty="0">
                <a:solidFill>
                  <a:srgbClr val="FFC000"/>
                </a:solidFill>
                <a:latin typeface="Courier"/>
                <a:cs typeface="Courier"/>
              </a:rPr>
              <a:t>}</a:t>
            </a:r>
          </a:p>
          <a:p>
            <a:pPr>
              <a:buFont typeface="Times" pitchFamily="-65" charset="0"/>
              <a:buNone/>
            </a:pPr>
            <a:endParaRPr lang="en-US" sz="1500" dirty="0">
              <a:latin typeface="Courier"/>
              <a:cs typeface="Courier"/>
            </a:endParaRPr>
          </a:p>
          <a:p>
            <a:pPr>
              <a:buFont typeface="Times" pitchFamily="-65" charset="0"/>
              <a:buNone/>
            </a:pPr>
            <a:r>
              <a:rPr lang="en-US" sz="1500" b="1" dirty="0">
                <a:solidFill>
                  <a:srgbClr val="D5C8CE"/>
                </a:solidFill>
                <a:latin typeface="Courier"/>
                <a:cs typeface="Courier"/>
              </a:rPr>
              <a:t>/* really dumb </a:t>
            </a:r>
            <a:r>
              <a:rPr lang="en-US" sz="1500" b="1" dirty="0" err="1">
                <a:solidFill>
                  <a:srgbClr val="D5C8CE"/>
                </a:solidFill>
                <a:latin typeface="Courier"/>
                <a:cs typeface="Courier"/>
              </a:rPr>
              <a:t>mult</a:t>
            </a:r>
            <a:r>
              <a:rPr lang="en-US" sz="1500" b="1" dirty="0">
                <a:solidFill>
                  <a:srgbClr val="D5C8CE"/>
                </a:solidFill>
                <a:latin typeface="Courier"/>
                <a:cs typeface="Courier"/>
              </a:rPr>
              <a:t> function */</a:t>
            </a:r>
          </a:p>
          <a:p>
            <a:pPr>
              <a:buFont typeface="Times" pitchFamily="-65" charset="0"/>
              <a:buNone/>
            </a:pPr>
            <a:r>
              <a:rPr lang="en-US" sz="1600" b="1" dirty="0">
                <a:solidFill>
                  <a:srgbClr val="FFC000"/>
                </a:solidFill>
                <a:latin typeface="Courier"/>
                <a:cs typeface="Courier"/>
              </a:rPr>
              <a:t>int </a:t>
            </a:r>
            <a:r>
              <a:rPr lang="en-US" sz="1600" b="1" dirty="0" err="1">
                <a:solidFill>
                  <a:srgbClr val="FFC000"/>
                </a:solidFill>
                <a:latin typeface="Courier"/>
                <a:cs typeface="Courier"/>
              </a:rPr>
              <a:t>mult</a:t>
            </a:r>
            <a:r>
              <a:rPr lang="en-US" sz="1600" b="1" dirty="0">
                <a:solidFill>
                  <a:srgbClr val="FFC000"/>
                </a:solidFill>
                <a:latin typeface="Courier"/>
                <a:cs typeface="Courier"/>
              </a:rPr>
              <a:t> (int </a:t>
            </a:r>
            <a:r>
              <a:rPr lang="en-US" sz="1600" b="1" dirty="0" err="1">
                <a:solidFill>
                  <a:srgbClr val="FFC000"/>
                </a:solidFill>
                <a:latin typeface="Courier"/>
                <a:cs typeface="Courier"/>
              </a:rPr>
              <a:t>mcand</a:t>
            </a:r>
            <a:r>
              <a:rPr lang="en-US" sz="1600" b="1" dirty="0">
                <a:solidFill>
                  <a:srgbClr val="FFC000"/>
                </a:solidFill>
                <a:latin typeface="Courier"/>
                <a:cs typeface="Courier"/>
              </a:rPr>
              <a:t>, int </a:t>
            </a:r>
            <a:r>
              <a:rPr lang="en-US" sz="1600" b="1" dirty="0" err="1">
                <a:solidFill>
                  <a:srgbClr val="FFC000"/>
                </a:solidFill>
                <a:latin typeface="Courier"/>
                <a:cs typeface="Courier"/>
              </a:rPr>
              <a:t>mlier</a:t>
            </a:r>
            <a:r>
              <a:rPr lang="en-US" sz="1600" b="1" dirty="0">
                <a:solidFill>
                  <a:srgbClr val="FFC000"/>
                </a:solidFill>
                <a:latin typeface="Courier"/>
                <a:cs typeface="Courier"/>
              </a:rPr>
              <a:t>){</a:t>
            </a:r>
            <a:br>
              <a:rPr lang="en-US" sz="1600" b="1" dirty="0">
                <a:solidFill>
                  <a:srgbClr val="FFC000"/>
                </a:solidFill>
                <a:latin typeface="Courier"/>
                <a:cs typeface="Courier"/>
              </a:rPr>
            </a:br>
            <a:r>
              <a:rPr lang="en-US" sz="1600" b="1" dirty="0">
                <a:solidFill>
                  <a:srgbClr val="FFC000"/>
                </a:solidFill>
                <a:latin typeface="Courier"/>
                <a:cs typeface="Courier"/>
              </a:rPr>
              <a:t>int product = 0;</a:t>
            </a:r>
            <a:br>
              <a:rPr lang="en-US" sz="1600" b="1" dirty="0">
                <a:solidFill>
                  <a:srgbClr val="FFC000"/>
                </a:solidFill>
                <a:latin typeface="Courier"/>
                <a:cs typeface="Courier"/>
              </a:rPr>
            </a:br>
            <a:r>
              <a:rPr lang="en-US" sz="1600" b="1" dirty="0">
                <a:solidFill>
                  <a:srgbClr val="FFC000"/>
                </a:solidFill>
                <a:latin typeface="Courier"/>
                <a:cs typeface="Courier"/>
              </a:rPr>
              <a:t>while (</a:t>
            </a:r>
            <a:r>
              <a:rPr lang="en-US" sz="1600" b="1" dirty="0" err="1">
                <a:solidFill>
                  <a:srgbClr val="FFC000"/>
                </a:solidFill>
                <a:latin typeface="Courier"/>
                <a:cs typeface="Courier"/>
              </a:rPr>
              <a:t>mlier</a:t>
            </a:r>
            <a:r>
              <a:rPr lang="en-US" sz="1600" b="1" dirty="0">
                <a:solidFill>
                  <a:srgbClr val="FFC000"/>
                </a:solidFill>
                <a:latin typeface="Courier"/>
                <a:cs typeface="Courier"/>
              </a:rPr>
              <a:t> &gt; 0)  {</a:t>
            </a:r>
            <a:br>
              <a:rPr lang="en-US" sz="1600" b="1" dirty="0">
                <a:solidFill>
                  <a:srgbClr val="FFC000"/>
                </a:solidFill>
                <a:latin typeface="Courier"/>
                <a:cs typeface="Courier"/>
              </a:rPr>
            </a:br>
            <a:r>
              <a:rPr lang="en-US" sz="1600" b="1" dirty="0">
                <a:solidFill>
                  <a:srgbClr val="FFC000"/>
                </a:solidFill>
                <a:latin typeface="Courier"/>
                <a:cs typeface="Courier"/>
              </a:rPr>
              <a:t>  product = product + </a:t>
            </a:r>
            <a:r>
              <a:rPr lang="en-US" sz="1600" b="1" dirty="0" err="1">
                <a:solidFill>
                  <a:srgbClr val="FFC000"/>
                </a:solidFill>
                <a:latin typeface="Courier"/>
                <a:cs typeface="Courier"/>
              </a:rPr>
              <a:t>mcand</a:t>
            </a:r>
            <a:r>
              <a:rPr lang="en-US" sz="1600" b="1" dirty="0">
                <a:solidFill>
                  <a:srgbClr val="FFC000"/>
                </a:solidFill>
                <a:latin typeface="Courier"/>
                <a:cs typeface="Courier"/>
              </a:rPr>
              <a:t>;</a:t>
            </a:r>
            <a:br>
              <a:rPr lang="en-US" sz="1600" b="1" dirty="0">
                <a:solidFill>
                  <a:srgbClr val="FFC000"/>
                </a:solidFill>
                <a:latin typeface="Courier"/>
                <a:cs typeface="Courier"/>
              </a:rPr>
            </a:br>
            <a:r>
              <a:rPr lang="en-US" sz="1600" b="1" dirty="0">
                <a:solidFill>
                  <a:srgbClr val="FFC000"/>
                </a:solidFill>
                <a:latin typeface="Courier"/>
                <a:cs typeface="Courier"/>
              </a:rPr>
              <a:t>  </a:t>
            </a:r>
            <a:r>
              <a:rPr lang="en-US" sz="1600" b="1" dirty="0" err="1">
                <a:solidFill>
                  <a:srgbClr val="FFC000"/>
                </a:solidFill>
                <a:latin typeface="Courier"/>
                <a:cs typeface="Courier"/>
              </a:rPr>
              <a:t>mlier</a:t>
            </a:r>
            <a:r>
              <a:rPr lang="en-US" sz="1600" b="1" dirty="0">
                <a:solidFill>
                  <a:srgbClr val="FFC000"/>
                </a:solidFill>
                <a:latin typeface="Courier"/>
                <a:cs typeface="Courier"/>
              </a:rPr>
              <a:t> = </a:t>
            </a:r>
            <a:r>
              <a:rPr lang="en-US" sz="1600" b="1" dirty="0" err="1">
                <a:solidFill>
                  <a:srgbClr val="FFC000"/>
                </a:solidFill>
                <a:latin typeface="Courier"/>
                <a:cs typeface="Courier"/>
              </a:rPr>
              <a:t>mlier</a:t>
            </a:r>
            <a:r>
              <a:rPr lang="en-US" sz="1600" b="1" dirty="0">
                <a:solidFill>
                  <a:srgbClr val="FFC000"/>
                </a:solidFill>
                <a:latin typeface="Courier"/>
                <a:cs typeface="Courier"/>
              </a:rPr>
              <a:t> -1; }</a:t>
            </a:r>
            <a:br>
              <a:rPr lang="en-US" sz="1600" b="1" dirty="0">
                <a:solidFill>
                  <a:srgbClr val="FFC000"/>
                </a:solidFill>
                <a:latin typeface="Courier"/>
                <a:cs typeface="Courier"/>
              </a:rPr>
            </a:br>
            <a:r>
              <a:rPr lang="en-US" sz="1600" b="1" dirty="0">
                <a:solidFill>
                  <a:srgbClr val="FFC000"/>
                </a:solidFill>
                <a:latin typeface="Courier"/>
                <a:cs typeface="Courier"/>
              </a:rPr>
              <a:t>return product;</a:t>
            </a:r>
          </a:p>
          <a:p>
            <a:pPr>
              <a:buFont typeface="Times" pitchFamily="-65" charset="0"/>
              <a:buNone/>
            </a:pPr>
            <a:r>
              <a:rPr lang="en-US" sz="1600" b="1" dirty="0">
                <a:solidFill>
                  <a:srgbClr val="FFC000"/>
                </a:solidFill>
                <a:latin typeface="Courier"/>
                <a:cs typeface="Courier"/>
              </a:rPr>
              <a:t>}</a:t>
            </a:r>
            <a:endParaRPr lang="en-US" sz="2000" b="1" dirty="0">
              <a:solidFill>
                <a:srgbClr val="FFC000"/>
              </a:solidFill>
              <a:latin typeface="Courier"/>
              <a:cs typeface="Courier"/>
            </a:endParaRPr>
          </a:p>
        </p:txBody>
      </p:sp>
      <p:sp>
        <p:nvSpPr>
          <p:cNvPr id="1957890" name="Rectangle 2"/>
          <p:cNvSpPr>
            <a:spLocks noGrp="1" noChangeArrowheads="1"/>
          </p:cNvSpPr>
          <p:nvPr>
            <p:ph type="title"/>
          </p:nvPr>
        </p:nvSpPr>
        <p:spPr/>
        <p:txBody>
          <a:bodyPr/>
          <a:lstStyle/>
          <a:p>
            <a:r>
              <a:rPr lang="en-US" dirty="0"/>
              <a:t>C Functions</a:t>
            </a:r>
          </a:p>
        </p:txBody>
      </p:sp>
      <p:sp>
        <p:nvSpPr>
          <p:cNvPr id="1957892" name="Text Box 4"/>
          <p:cNvSpPr txBox="1">
            <a:spLocks noChangeArrowheads="1"/>
          </p:cNvSpPr>
          <p:nvPr/>
        </p:nvSpPr>
        <p:spPr bwMode="auto">
          <a:xfrm>
            <a:off x="6041228" y="1047750"/>
            <a:ext cx="2876108" cy="1061829"/>
          </a:xfrm>
          <a:prstGeom prst="rect">
            <a:avLst/>
          </a:prstGeom>
          <a:noFill/>
          <a:ln w="12700">
            <a:noFill/>
            <a:miter lim="800000"/>
            <a:headEnd/>
            <a:tailEnd/>
          </a:ln>
          <a:effectLst/>
        </p:spPr>
        <p:txBody>
          <a:bodyPr wrap="none">
            <a:prstTxWarp prst="textNoShape">
              <a:avLst/>
            </a:prstTxWarp>
            <a:spAutoFit/>
          </a:bodyPr>
          <a:lstStyle/>
          <a:p>
            <a:r>
              <a:rPr lang="en-US" sz="2100" dirty="0">
                <a:solidFill>
                  <a:schemeClr val="tx1"/>
                </a:solidFill>
                <a:latin typeface="+mn-lt"/>
                <a:cs typeface="Corbel"/>
              </a:rPr>
              <a:t>What information must</a:t>
            </a:r>
            <a:br>
              <a:rPr lang="en-US" sz="2100" dirty="0">
                <a:solidFill>
                  <a:schemeClr val="tx1"/>
                </a:solidFill>
                <a:latin typeface="+mn-lt"/>
                <a:cs typeface="Corbel"/>
              </a:rPr>
            </a:br>
            <a:r>
              <a:rPr lang="en-US" sz="2000" dirty="0">
                <a:solidFill>
                  <a:schemeClr val="tx1"/>
                </a:solidFill>
                <a:latin typeface="+mn-lt"/>
                <a:cs typeface="Corbel"/>
              </a:rPr>
              <a:t>compiler/programmer</a:t>
            </a:r>
            <a:r>
              <a:rPr lang="en-US" sz="2100" dirty="0">
                <a:solidFill>
                  <a:schemeClr val="tx1"/>
                </a:solidFill>
                <a:latin typeface="+mn-lt"/>
                <a:cs typeface="Corbel"/>
              </a:rPr>
              <a:t> </a:t>
            </a:r>
            <a:br>
              <a:rPr lang="en-US" sz="2100" dirty="0">
                <a:solidFill>
                  <a:schemeClr val="tx1"/>
                </a:solidFill>
                <a:latin typeface="+mn-lt"/>
                <a:cs typeface="Corbel"/>
              </a:rPr>
            </a:br>
            <a:r>
              <a:rPr lang="en-US" sz="2100" dirty="0">
                <a:solidFill>
                  <a:schemeClr val="tx1"/>
                </a:solidFill>
                <a:latin typeface="+mn-lt"/>
                <a:cs typeface="Corbel"/>
              </a:rPr>
              <a:t>keep track of?</a:t>
            </a:r>
            <a:endParaRPr lang="en-US" sz="1500" dirty="0">
              <a:solidFill>
                <a:schemeClr val="tx1"/>
              </a:solidFill>
              <a:latin typeface="+mn-lt"/>
              <a:cs typeface="Corbel"/>
            </a:endParaRPr>
          </a:p>
        </p:txBody>
      </p:sp>
      <p:sp>
        <p:nvSpPr>
          <p:cNvPr id="1957893" name="Text Box 5"/>
          <p:cNvSpPr txBox="1">
            <a:spLocks noChangeArrowheads="1"/>
          </p:cNvSpPr>
          <p:nvPr/>
        </p:nvSpPr>
        <p:spPr bwMode="auto">
          <a:xfrm>
            <a:off x="6248400" y="3257550"/>
            <a:ext cx="2668936" cy="707886"/>
          </a:xfrm>
          <a:prstGeom prst="rect">
            <a:avLst/>
          </a:prstGeom>
          <a:noFill/>
          <a:ln w="12700">
            <a:noFill/>
            <a:miter lim="800000"/>
            <a:headEnd/>
            <a:tailEnd/>
          </a:ln>
          <a:effectLst/>
        </p:spPr>
        <p:txBody>
          <a:bodyPr wrap="none">
            <a:prstTxWarp prst="textNoShape">
              <a:avLst/>
            </a:prstTxWarp>
            <a:spAutoFit/>
          </a:bodyPr>
          <a:lstStyle/>
          <a:p>
            <a:r>
              <a:rPr lang="en-US" sz="2000" dirty="0">
                <a:solidFill>
                  <a:schemeClr val="tx1"/>
                </a:solidFill>
                <a:latin typeface="+mn-lt"/>
                <a:cs typeface="Corbel"/>
              </a:rPr>
              <a:t>What instructions can </a:t>
            </a:r>
          </a:p>
          <a:p>
            <a:r>
              <a:rPr lang="en-US" sz="2000" dirty="0">
                <a:solidFill>
                  <a:schemeClr val="tx1"/>
                </a:solidFill>
                <a:latin typeface="+mn-lt"/>
                <a:cs typeface="Corbel"/>
              </a:rPr>
              <a:t>accomplish this?</a:t>
            </a:r>
            <a:endParaRPr lang="en-US" sz="1400" dirty="0">
              <a:solidFill>
                <a:schemeClr val="tx1"/>
              </a:solidFill>
              <a:latin typeface="+mn-lt"/>
              <a:cs typeface="Corbel"/>
            </a:endParaRPr>
          </a:p>
        </p:txBody>
      </p:sp>
    </p:spTree>
    <p:extLst>
      <p:ext uri="{BB962C8B-B14F-4D97-AF65-F5344CB8AC3E}">
        <p14:creationId xmlns:p14="http://schemas.microsoft.com/office/powerpoint/2010/main" val="395126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819150"/>
            <a:ext cx="6934200" cy="3886200"/>
          </a:xfrm>
        </p:spPr>
        <p:txBody>
          <a:bodyPr>
            <a:normAutofit/>
          </a:bodyPr>
          <a:lstStyle/>
          <a:p>
            <a:pPr marL="514356" indent="-514356">
              <a:buFont typeface="+mj-lt"/>
              <a:buAutoNum type="arabicPeriod"/>
            </a:pPr>
            <a:r>
              <a:rPr lang="en-US" sz="2000" dirty="0"/>
              <a:t>Put </a:t>
            </a:r>
            <a:r>
              <a:rPr lang="en-US" sz="2000" dirty="0">
                <a:solidFill>
                  <a:srgbClr val="FFFF00"/>
                </a:solidFill>
              </a:rPr>
              <a:t>arguments</a:t>
            </a:r>
            <a:r>
              <a:rPr lang="en-US" sz="2000" dirty="0"/>
              <a:t> in a place where function can access them</a:t>
            </a:r>
          </a:p>
          <a:p>
            <a:pPr marL="514356" indent="-514356">
              <a:buFont typeface="+mj-lt"/>
              <a:buAutoNum type="arabicPeriod"/>
            </a:pPr>
            <a:r>
              <a:rPr lang="en-US" sz="2000" dirty="0"/>
              <a:t>Transfer control to function</a:t>
            </a:r>
          </a:p>
          <a:p>
            <a:pPr marL="514356" indent="-514356">
              <a:buFont typeface="+mj-lt"/>
              <a:buAutoNum type="arabicPeriod"/>
            </a:pPr>
            <a:r>
              <a:rPr lang="en-US" sz="2000" dirty="0"/>
              <a:t>Acquire (local) storage resources needed for function</a:t>
            </a:r>
          </a:p>
          <a:p>
            <a:pPr marL="514356" indent="-514356">
              <a:buFont typeface="+mj-lt"/>
              <a:buAutoNum type="arabicPeriod"/>
            </a:pPr>
            <a:r>
              <a:rPr lang="en-US" sz="2000" dirty="0"/>
              <a:t>Perform desired task of the function</a:t>
            </a:r>
          </a:p>
          <a:p>
            <a:pPr marL="514356" indent="-514356">
              <a:buFont typeface="+mj-lt"/>
              <a:buAutoNum type="arabicPeriod"/>
            </a:pPr>
            <a:r>
              <a:rPr lang="en-US" sz="2000" dirty="0"/>
              <a:t>Put </a:t>
            </a:r>
            <a:r>
              <a:rPr lang="en-US" sz="2000" dirty="0">
                <a:solidFill>
                  <a:srgbClr val="FFFF00"/>
                </a:solidFill>
              </a:rPr>
              <a:t>return value</a:t>
            </a:r>
            <a:r>
              <a:rPr lang="en-US" sz="2000" dirty="0"/>
              <a:t> in a place where calling code can access it and restore any registers you used; release local storage</a:t>
            </a:r>
          </a:p>
          <a:p>
            <a:pPr marL="514356" indent="-514356">
              <a:buFont typeface="+mj-lt"/>
              <a:buAutoNum type="arabicPeriod"/>
            </a:pPr>
            <a:r>
              <a:rPr lang="en-US" sz="2000" dirty="0"/>
              <a:t>Return control to point of origin, since a function can be called from several points in a program</a:t>
            </a:r>
          </a:p>
          <a:p>
            <a:pPr marL="514356" indent="-514356">
              <a:buFont typeface="+mj-lt"/>
              <a:buAutoNum type="arabicPeriod"/>
            </a:pPr>
            <a:endParaRPr lang="en-US" sz="2000" dirty="0"/>
          </a:p>
          <a:p>
            <a:pPr marL="514356" indent="-514356">
              <a:buFont typeface="+mj-lt"/>
              <a:buAutoNum type="arabicPeriod"/>
            </a:pPr>
            <a:endParaRPr lang="en-US" sz="2000" dirty="0"/>
          </a:p>
        </p:txBody>
      </p:sp>
      <p:sp>
        <p:nvSpPr>
          <p:cNvPr id="2" name="Title 1"/>
          <p:cNvSpPr>
            <a:spLocks noGrp="1"/>
          </p:cNvSpPr>
          <p:nvPr>
            <p:ph type="title"/>
          </p:nvPr>
        </p:nvSpPr>
        <p:spPr/>
        <p:txBody>
          <a:bodyPr>
            <a:noAutofit/>
          </a:bodyPr>
          <a:lstStyle/>
          <a:p>
            <a:pPr>
              <a:lnSpc>
                <a:spcPct val="85000"/>
              </a:lnSpc>
            </a:pPr>
            <a:r>
              <a:rPr lang="en-US" dirty="0"/>
              <a:t>Six Fundamental Steps in Calling a Function</a:t>
            </a:r>
          </a:p>
        </p:txBody>
      </p:sp>
    </p:spTree>
    <p:extLst>
      <p:ext uri="{BB962C8B-B14F-4D97-AF65-F5344CB8AC3E}">
        <p14:creationId xmlns:p14="http://schemas.microsoft.com/office/powerpoint/2010/main" val="200441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RISC-V Function Call Conventions</a:t>
            </a:r>
          </a:p>
        </p:txBody>
      </p:sp>
      <p:sp>
        <p:nvSpPr>
          <p:cNvPr id="3" name="Content Placeholder 2"/>
          <p:cNvSpPr>
            <a:spLocks noGrp="1"/>
          </p:cNvSpPr>
          <p:nvPr>
            <p:ph idx="1"/>
          </p:nvPr>
        </p:nvSpPr>
        <p:spPr/>
        <p:txBody>
          <a:bodyPr>
            <a:normAutofit/>
          </a:bodyPr>
          <a:lstStyle/>
          <a:p>
            <a:r>
              <a:rPr lang="en-US" sz="2400" dirty="0">
                <a:latin typeface="VAGRundschriftDLig"/>
              </a:rPr>
              <a:t>Registers faster than memory, so use them</a:t>
            </a:r>
          </a:p>
          <a:p>
            <a:r>
              <a:rPr lang="en-US" sz="2400" b="1" dirty="0">
                <a:latin typeface="Courier New"/>
                <a:cs typeface="Courier New"/>
              </a:rPr>
              <a:t>a0–a7</a:t>
            </a:r>
            <a:r>
              <a:rPr lang="en-US" sz="2400" dirty="0">
                <a:latin typeface="Courier New"/>
                <a:cs typeface="Courier New"/>
              </a:rPr>
              <a:t> </a:t>
            </a:r>
            <a:r>
              <a:rPr lang="en-US" sz="2400" dirty="0">
                <a:latin typeface="+mn-lt"/>
                <a:cs typeface="Calibri"/>
              </a:rPr>
              <a:t>(</a:t>
            </a:r>
            <a:r>
              <a:rPr lang="en-US" sz="2400" b="1" dirty="0">
                <a:latin typeface="Courier New"/>
                <a:cs typeface="Courier New"/>
              </a:rPr>
              <a:t>x10-x17</a:t>
            </a:r>
            <a:r>
              <a:rPr lang="en-US" sz="2400" dirty="0">
                <a:latin typeface="+mn-lt"/>
                <a:cs typeface="Calibri"/>
              </a:rPr>
              <a:t>)</a:t>
            </a:r>
            <a:r>
              <a:rPr lang="en-US" sz="2400" dirty="0">
                <a:latin typeface="+mn-lt"/>
              </a:rPr>
              <a:t>:</a:t>
            </a:r>
            <a:r>
              <a:rPr lang="en-US" sz="2400" dirty="0"/>
              <a:t> </a:t>
            </a:r>
            <a:r>
              <a:rPr lang="en-US" sz="2400" dirty="0">
                <a:latin typeface="VAGRundschriftDLig"/>
              </a:rPr>
              <a:t>eight </a:t>
            </a:r>
            <a:r>
              <a:rPr lang="en-US" sz="2400" i="1" dirty="0">
                <a:solidFill>
                  <a:srgbClr val="D8E156"/>
                </a:solidFill>
                <a:latin typeface="VAGRundschriftDLig"/>
              </a:rPr>
              <a:t>argument </a:t>
            </a:r>
            <a:r>
              <a:rPr lang="en-US" sz="2400" dirty="0">
                <a:latin typeface="VAGRundschriftDLig"/>
              </a:rPr>
              <a:t>registers to pass parameters and two return values (</a:t>
            </a:r>
            <a:r>
              <a:rPr lang="en-US" sz="2400" b="1" dirty="0">
                <a:latin typeface="Courier"/>
                <a:cs typeface="Courier New"/>
              </a:rPr>
              <a:t>a0-a1</a:t>
            </a:r>
            <a:r>
              <a:rPr lang="en-US" sz="2400" dirty="0">
                <a:latin typeface="VAGRundschriftDLig"/>
              </a:rPr>
              <a:t>)</a:t>
            </a:r>
          </a:p>
          <a:p>
            <a:r>
              <a:rPr lang="en-US" sz="2400" b="1" dirty="0" err="1">
                <a:latin typeface="Courier New"/>
                <a:cs typeface="Courier New"/>
              </a:rPr>
              <a:t>ra</a:t>
            </a:r>
            <a:r>
              <a:rPr lang="en-US" sz="2400" dirty="0">
                <a:latin typeface="VAGRundschriftDLig"/>
              </a:rPr>
              <a:t>: one </a:t>
            </a:r>
            <a:r>
              <a:rPr lang="en-US" sz="2400" i="1" dirty="0">
                <a:solidFill>
                  <a:srgbClr val="D8E156"/>
                </a:solidFill>
                <a:latin typeface="VAGRundschriftDLig"/>
              </a:rPr>
              <a:t>return address </a:t>
            </a:r>
            <a:r>
              <a:rPr lang="en-US" sz="2400" dirty="0">
                <a:latin typeface="VAGRundschriftDLig"/>
              </a:rPr>
              <a:t>register to return to the point of origin (</a:t>
            </a:r>
            <a:r>
              <a:rPr lang="en-US" sz="2400" b="1" dirty="0">
                <a:latin typeface="Courier New"/>
                <a:cs typeface="Courier New"/>
              </a:rPr>
              <a:t>x1</a:t>
            </a:r>
            <a:r>
              <a:rPr lang="en-US" sz="2400" dirty="0">
                <a:latin typeface="VAGRundschriftDLig"/>
              </a:rPr>
              <a:t>)</a:t>
            </a:r>
          </a:p>
          <a:p>
            <a:r>
              <a:rPr lang="en-US" sz="2400" dirty="0">
                <a:latin typeface="VAGRundschriftDLig"/>
              </a:rPr>
              <a:t>Also</a:t>
            </a:r>
            <a:r>
              <a:rPr lang="en-US" sz="2400" dirty="0"/>
              <a:t> </a:t>
            </a:r>
            <a:r>
              <a:rPr lang="en-US" sz="2400" b="1" dirty="0">
                <a:latin typeface="Courier" pitchFamily="49" charset="0"/>
              </a:rPr>
              <a:t>s0-s1</a:t>
            </a:r>
            <a:r>
              <a:rPr lang="en-US" sz="2400" dirty="0"/>
              <a:t> </a:t>
            </a:r>
            <a:r>
              <a:rPr lang="en-US" sz="2400" dirty="0">
                <a:latin typeface="VAGRundschriftDLig"/>
              </a:rPr>
              <a:t>(</a:t>
            </a:r>
            <a:r>
              <a:rPr lang="en-US" sz="2400" b="1" dirty="0">
                <a:latin typeface="Courier" pitchFamily="49" charset="0"/>
              </a:rPr>
              <a:t>x8-x9</a:t>
            </a:r>
            <a:r>
              <a:rPr lang="en-US" sz="2400" dirty="0">
                <a:latin typeface="VAGRundschriftDLig"/>
              </a:rPr>
              <a:t>) and </a:t>
            </a:r>
            <a:r>
              <a:rPr lang="en-US" sz="2400" b="1" dirty="0">
                <a:latin typeface="Courier" pitchFamily="49" charset="0"/>
              </a:rPr>
              <a:t>s2-s11</a:t>
            </a:r>
            <a:r>
              <a:rPr lang="en-US" sz="2400" dirty="0"/>
              <a:t> </a:t>
            </a:r>
            <a:br>
              <a:rPr lang="en-US" sz="2400" dirty="0"/>
            </a:br>
            <a:r>
              <a:rPr lang="en-US" sz="2400" dirty="0">
                <a:latin typeface="VAGRundschriftDLig"/>
              </a:rPr>
              <a:t>(</a:t>
            </a:r>
            <a:r>
              <a:rPr lang="en-US" sz="2400" b="1" dirty="0">
                <a:latin typeface="Courier" pitchFamily="49" charset="0"/>
              </a:rPr>
              <a:t>x18-x27</a:t>
            </a:r>
            <a:r>
              <a:rPr lang="en-US" sz="2400" dirty="0">
                <a:latin typeface="VAGRundschriftDLig"/>
              </a:rPr>
              <a:t>): saved registers (more about those later)</a:t>
            </a:r>
          </a:p>
          <a:p>
            <a:pPr marL="0" indent="0">
              <a:buNone/>
            </a:pPr>
            <a:endParaRPr lang="en-US" sz="2400" dirty="0"/>
          </a:p>
        </p:txBody>
      </p:sp>
    </p:spTree>
    <p:extLst>
      <p:ext uri="{BB962C8B-B14F-4D97-AF65-F5344CB8AC3E}">
        <p14:creationId xmlns:p14="http://schemas.microsoft.com/office/powerpoint/2010/main" val="20217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987" name="Rectangle 3"/>
          <p:cNvSpPr>
            <a:spLocks noGrp="1" noChangeArrowheads="1"/>
          </p:cNvSpPr>
          <p:nvPr>
            <p:ph idx="1"/>
          </p:nvPr>
        </p:nvSpPr>
        <p:spPr/>
        <p:txBody>
          <a:bodyPr>
            <a:noAutofit/>
          </a:bodyPr>
          <a:lstStyle/>
          <a:p>
            <a:pPr>
              <a:buFont typeface="Times" pitchFamily="-65" charset="0"/>
              <a:buNone/>
            </a:pPr>
            <a:r>
              <a:rPr lang="en-US" sz="2000" dirty="0">
                <a:latin typeface="Courier"/>
                <a:cs typeface="Courier"/>
              </a:rPr>
              <a:t> </a:t>
            </a:r>
            <a:r>
              <a:rPr lang="en-US" sz="2000" b="1" dirty="0">
                <a:solidFill>
                  <a:srgbClr val="FFC000"/>
                </a:solidFill>
                <a:latin typeface="Courier"/>
                <a:cs typeface="Courier"/>
              </a:rPr>
              <a:t>... </a:t>
            </a:r>
            <a:r>
              <a:rPr lang="en-US" sz="2000" b="1" dirty="0" err="1">
                <a:solidFill>
                  <a:srgbClr val="FFC000"/>
                </a:solidFill>
                <a:latin typeface="Courier"/>
                <a:cs typeface="Courier"/>
              </a:rPr>
              <a:t>sum(a,b</a:t>
            </a:r>
            <a:r>
              <a:rPr lang="en-US" sz="2000" b="1" dirty="0">
                <a:solidFill>
                  <a:srgbClr val="FFC000"/>
                </a:solidFill>
                <a:latin typeface="Courier"/>
                <a:cs typeface="Courier"/>
              </a:rPr>
              <a:t>);... </a:t>
            </a:r>
            <a:r>
              <a:rPr lang="en-US" sz="2000" b="1" dirty="0">
                <a:solidFill>
                  <a:srgbClr val="D5C8CE"/>
                </a:solidFill>
                <a:latin typeface="Courier"/>
                <a:cs typeface="Courier"/>
              </a:rPr>
              <a:t>/* a,b:s0,s1 */</a:t>
            </a:r>
            <a:br>
              <a:rPr lang="en-US" sz="2000" b="1" dirty="0">
                <a:solidFill>
                  <a:srgbClr val="FFC000"/>
                </a:solidFill>
                <a:latin typeface="Courier"/>
                <a:cs typeface="Courier"/>
              </a:rPr>
            </a:br>
            <a:r>
              <a:rPr lang="en-US" sz="2000" b="1" dirty="0">
                <a:solidFill>
                  <a:srgbClr val="FFC000"/>
                </a:solidFill>
                <a:latin typeface="Courier"/>
                <a:cs typeface="Courier"/>
              </a:rPr>
              <a:t>	}</a:t>
            </a:r>
            <a:br>
              <a:rPr lang="en-US" sz="2000" b="1" dirty="0">
                <a:solidFill>
                  <a:srgbClr val="FFC000"/>
                </a:solidFill>
                <a:latin typeface="Courier"/>
                <a:cs typeface="Courier"/>
              </a:rPr>
            </a:br>
            <a:r>
              <a:rPr lang="en-US" sz="2000" b="1" dirty="0">
                <a:solidFill>
                  <a:srgbClr val="FFC000"/>
                </a:solidFill>
                <a:latin typeface="Courier"/>
                <a:cs typeface="Courier"/>
              </a:rPr>
              <a:t>		</a:t>
            </a:r>
            <a:r>
              <a:rPr lang="en-US" sz="2000" b="1" dirty="0" err="1">
                <a:solidFill>
                  <a:srgbClr val="FFC000"/>
                </a:solidFill>
                <a:latin typeface="Courier"/>
                <a:cs typeface="Courier"/>
              </a:rPr>
              <a:t>int</a:t>
            </a:r>
            <a:r>
              <a:rPr lang="en-US" sz="2000" b="1" dirty="0">
                <a:solidFill>
                  <a:srgbClr val="FFC000"/>
                </a:solidFill>
                <a:latin typeface="Courier"/>
                <a:cs typeface="Courier"/>
              </a:rPr>
              <a:t> sum(</a:t>
            </a:r>
            <a:r>
              <a:rPr lang="en-US" sz="2000" b="1" dirty="0" err="1">
                <a:solidFill>
                  <a:srgbClr val="FFC000"/>
                </a:solidFill>
                <a:latin typeface="Courier"/>
                <a:cs typeface="Courier"/>
              </a:rPr>
              <a:t>int</a:t>
            </a:r>
            <a:r>
              <a:rPr lang="en-US" sz="2000" b="1" dirty="0">
                <a:solidFill>
                  <a:srgbClr val="FFC000"/>
                </a:solidFill>
                <a:latin typeface="Courier"/>
                <a:cs typeface="Courier"/>
              </a:rPr>
              <a:t> x, </a:t>
            </a:r>
            <a:r>
              <a:rPr lang="en-US" sz="2000" b="1" dirty="0" err="1">
                <a:solidFill>
                  <a:srgbClr val="FFC000"/>
                </a:solidFill>
                <a:latin typeface="Courier"/>
                <a:cs typeface="Courier"/>
              </a:rPr>
              <a:t>int</a:t>
            </a:r>
            <a:r>
              <a:rPr lang="en-US" sz="2000" b="1" dirty="0">
                <a:solidFill>
                  <a:srgbClr val="FFC000"/>
                </a:solidFill>
                <a:latin typeface="Courier"/>
                <a:cs typeface="Courier"/>
              </a:rPr>
              <a:t> y) {</a:t>
            </a:r>
            <a:br>
              <a:rPr lang="en-US" sz="2000" b="1" dirty="0">
                <a:solidFill>
                  <a:srgbClr val="FFC000"/>
                </a:solidFill>
                <a:latin typeface="Courier"/>
                <a:cs typeface="Courier"/>
              </a:rPr>
            </a:br>
            <a:r>
              <a:rPr lang="en-US" sz="2000" b="1" dirty="0">
                <a:solidFill>
                  <a:srgbClr val="FFC000"/>
                </a:solidFill>
                <a:latin typeface="Courier"/>
                <a:cs typeface="Courier"/>
              </a:rPr>
              <a:t>		return </a:t>
            </a:r>
            <a:r>
              <a:rPr lang="en-US" sz="2000" b="1" dirty="0" err="1">
                <a:solidFill>
                  <a:srgbClr val="FFC000"/>
                </a:solidFill>
                <a:latin typeface="Courier"/>
                <a:cs typeface="Courier"/>
              </a:rPr>
              <a:t>x+y</a:t>
            </a:r>
            <a:r>
              <a:rPr lang="en-US" sz="2000" b="1" dirty="0">
                <a:solidFill>
                  <a:srgbClr val="FFC000"/>
                </a:solidFill>
                <a:latin typeface="Courier"/>
                <a:cs typeface="Courier"/>
              </a:rPr>
              <a:t>;</a:t>
            </a:r>
            <a:br>
              <a:rPr lang="en-US" sz="2000" b="1" dirty="0">
                <a:solidFill>
                  <a:srgbClr val="FFC000"/>
                </a:solidFill>
                <a:latin typeface="Courier"/>
                <a:cs typeface="Courier"/>
              </a:rPr>
            </a:br>
            <a:r>
              <a:rPr lang="en-US" sz="2000" b="1" dirty="0">
                <a:solidFill>
                  <a:srgbClr val="FFC000"/>
                </a:solidFill>
                <a:latin typeface="Courier"/>
                <a:cs typeface="Courier"/>
              </a:rPr>
              <a:t>	}</a:t>
            </a:r>
          </a:p>
          <a:p>
            <a:pPr>
              <a:buFont typeface="Times" pitchFamily="-65" charset="0"/>
              <a:buNone/>
            </a:pPr>
            <a:r>
              <a:rPr lang="en-US" sz="2000" b="1" dirty="0">
                <a:solidFill>
                  <a:srgbClr val="FFC000"/>
                </a:solidFill>
                <a:latin typeface="Courier"/>
                <a:cs typeface="Courier"/>
              </a:rPr>
              <a:t> address (shown in decimal)</a:t>
            </a:r>
            <a:br>
              <a:rPr lang="en-US" sz="2000" b="1" dirty="0">
                <a:solidFill>
                  <a:srgbClr val="FFC000"/>
                </a:solidFill>
                <a:latin typeface="Courier"/>
                <a:cs typeface="Courier"/>
              </a:rPr>
            </a:br>
            <a:r>
              <a:rPr lang="en-US" sz="2000" b="1" dirty="0">
                <a:solidFill>
                  <a:srgbClr val="FFC000"/>
                </a:solidFill>
                <a:latin typeface="Courier"/>
                <a:cs typeface="Courier"/>
              </a:rPr>
              <a:t>	1000 </a:t>
            </a:r>
            <a:br>
              <a:rPr lang="en-US" sz="2000" b="1" dirty="0">
                <a:solidFill>
                  <a:srgbClr val="FFC000"/>
                </a:solidFill>
                <a:latin typeface="Courier"/>
                <a:cs typeface="Courier"/>
              </a:rPr>
            </a:br>
            <a:r>
              <a:rPr lang="en-US" sz="2000" b="1" dirty="0">
                <a:solidFill>
                  <a:srgbClr val="FFC000"/>
                </a:solidFill>
                <a:latin typeface="Courier"/>
                <a:cs typeface="Courier"/>
              </a:rPr>
              <a:t>	1004 </a:t>
            </a:r>
            <a:br>
              <a:rPr lang="en-US" sz="2000" b="1" dirty="0">
                <a:solidFill>
                  <a:srgbClr val="FFC000"/>
                </a:solidFill>
                <a:latin typeface="Courier"/>
                <a:cs typeface="Courier"/>
              </a:rPr>
            </a:br>
            <a:r>
              <a:rPr lang="en-US" sz="2000" b="1" dirty="0">
                <a:solidFill>
                  <a:srgbClr val="FFC000"/>
                </a:solidFill>
                <a:latin typeface="Courier"/>
                <a:cs typeface="Courier"/>
              </a:rPr>
              <a:t>	1008 </a:t>
            </a:r>
            <a:br>
              <a:rPr lang="en-US" sz="2000" b="1" dirty="0">
                <a:solidFill>
                  <a:srgbClr val="FFC000"/>
                </a:solidFill>
                <a:latin typeface="Courier"/>
                <a:cs typeface="Courier"/>
              </a:rPr>
            </a:br>
            <a:r>
              <a:rPr lang="en-US" sz="2000" b="1" dirty="0">
                <a:solidFill>
                  <a:srgbClr val="FFC000"/>
                </a:solidFill>
                <a:latin typeface="Courier"/>
                <a:cs typeface="Courier"/>
              </a:rPr>
              <a:t>	1012 </a:t>
            </a:r>
            <a:br>
              <a:rPr lang="en-US" sz="2000" b="1" dirty="0">
                <a:solidFill>
                  <a:srgbClr val="FFC000"/>
                </a:solidFill>
                <a:latin typeface="Courier"/>
                <a:cs typeface="Courier"/>
              </a:rPr>
            </a:br>
            <a:r>
              <a:rPr lang="en-US" sz="2000" b="1" dirty="0">
                <a:solidFill>
                  <a:srgbClr val="FFC000"/>
                </a:solidFill>
                <a:latin typeface="Courier"/>
                <a:cs typeface="Courier"/>
              </a:rPr>
              <a:t>	1016 </a:t>
            </a:r>
            <a:br>
              <a:rPr lang="en-US" sz="2000" b="1" dirty="0">
                <a:solidFill>
                  <a:srgbClr val="FFC000"/>
                </a:solidFill>
                <a:latin typeface="Courier"/>
                <a:cs typeface="Courier"/>
              </a:rPr>
            </a:br>
            <a:r>
              <a:rPr lang="en-US" sz="2000" b="1" dirty="0">
                <a:solidFill>
                  <a:srgbClr val="FFC000"/>
                </a:solidFill>
                <a:latin typeface="Courier"/>
                <a:cs typeface="Courier"/>
              </a:rPr>
              <a:t>	…</a:t>
            </a:r>
            <a:br>
              <a:rPr lang="en-US" sz="2000" b="1" dirty="0">
                <a:solidFill>
                  <a:srgbClr val="FFC000"/>
                </a:solidFill>
                <a:latin typeface="Courier"/>
                <a:cs typeface="Courier"/>
              </a:rPr>
            </a:br>
            <a:r>
              <a:rPr lang="en-US" sz="2000" b="1" dirty="0">
                <a:solidFill>
                  <a:srgbClr val="FFC000"/>
                </a:solidFill>
                <a:latin typeface="Courier"/>
                <a:cs typeface="Courier"/>
              </a:rPr>
              <a:t>	2000 </a:t>
            </a:r>
            <a:br>
              <a:rPr lang="en-US" sz="2000" b="1" dirty="0">
                <a:solidFill>
                  <a:srgbClr val="FFC000"/>
                </a:solidFill>
                <a:latin typeface="Courier"/>
                <a:cs typeface="Courier"/>
              </a:rPr>
            </a:br>
            <a:r>
              <a:rPr lang="en-US" sz="2000" b="1" dirty="0">
                <a:solidFill>
                  <a:srgbClr val="FFC000"/>
                </a:solidFill>
                <a:latin typeface="Courier"/>
                <a:cs typeface="Courier"/>
              </a:rPr>
              <a:t>	2004</a:t>
            </a:r>
          </a:p>
        </p:txBody>
      </p:sp>
      <p:sp>
        <p:nvSpPr>
          <p:cNvPr id="1961986" name="Rectangle 2"/>
          <p:cNvSpPr>
            <a:spLocks noGrp="1" noChangeArrowheads="1"/>
          </p:cNvSpPr>
          <p:nvPr>
            <p:ph type="title"/>
          </p:nvPr>
        </p:nvSpPr>
        <p:spPr/>
        <p:txBody>
          <a:bodyPr>
            <a:noAutofit/>
          </a:bodyPr>
          <a:lstStyle/>
          <a:p>
            <a:r>
              <a:rPr lang="en-US" dirty="0"/>
              <a:t>Instruction Support for Functions (1/4)</a:t>
            </a:r>
          </a:p>
        </p:txBody>
      </p:sp>
      <p:sp>
        <p:nvSpPr>
          <p:cNvPr id="1961988" name="Line 4"/>
          <p:cNvSpPr>
            <a:spLocks noChangeShapeType="1"/>
          </p:cNvSpPr>
          <p:nvPr/>
        </p:nvSpPr>
        <p:spPr bwMode="auto">
          <a:xfrm>
            <a:off x="2590800" y="2266950"/>
            <a:ext cx="5943600" cy="0"/>
          </a:xfrm>
          <a:prstGeom prst="line">
            <a:avLst/>
          </a:prstGeom>
          <a:noFill/>
          <a:ln w="38100">
            <a:solidFill>
              <a:schemeClr val="tx1"/>
            </a:solidFill>
            <a:round/>
            <a:headEnd/>
            <a:tailEnd/>
          </a:ln>
          <a:effectLst/>
        </p:spPr>
        <p:txBody>
          <a:bodyPr wrap="none" anchor="ctr">
            <a:prstTxWarp prst="textNoShape">
              <a:avLst/>
            </a:prstTxWarp>
          </a:bodyPr>
          <a:lstStyle/>
          <a:p>
            <a:endParaRPr lang="en-US" sz="5600">
              <a:latin typeface="Courier"/>
              <a:cs typeface="Courier"/>
            </a:endParaRPr>
          </a:p>
        </p:txBody>
      </p:sp>
      <p:sp>
        <p:nvSpPr>
          <p:cNvPr id="1961989" name="Text Box 5"/>
          <p:cNvSpPr txBox="1">
            <a:spLocks noChangeArrowheads="1"/>
          </p:cNvSpPr>
          <p:nvPr/>
        </p:nvSpPr>
        <p:spPr bwMode="auto">
          <a:xfrm rot="16200000">
            <a:off x="2322549" y="1262945"/>
            <a:ext cx="434734" cy="507831"/>
          </a:xfrm>
          <a:prstGeom prst="rect">
            <a:avLst/>
          </a:prstGeom>
          <a:noFill/>
          <a:ln w="12700">
            <a:noFill/>
            <a:miter lim="800000"/>
            <a:headEnd/>
            <a:tailEnd/>
          </a:ln>
          <a:effectLst/>
        </p:spPr>
        <p:txBody>
          <a:bodyPr wrap="none">
            <a:prstTxWarp prst="textNoShape">
              <a:avLst/>
            </a:prstTxWarp>
            <a:spAutoFit/>
          </a:bodyPr>
          <a:lstStyle/>
          <a:p>
            <a:r>
              <a:rPr lang="en-US" sz="2700" b="1" dirty="0">
                <a:solidFill>
                  <a:srgbClr val="D8E156"/>
                </a:solidFill>
                <a:latin typeface="18 VAG Rounded Bold   07390"/>
              </a:rPr>
              <a:t>C</a:t>
            </a:r>
          </a:p>
        </p:txBody>
      </p:sp>
      <p:sp>
        <p:nvSpPr>
          <p:cNvPr id="1961990" name="Text Box 6"/>
          <p:cNvSpPr txBox="1">
            <a:spLocks noChangeArrowheads="1"/>
          </p:cNvSpPr>
          <p:nvPr/>
        </p:nvSpPr>
        <p:spPr bwMode="auto">
          <a:xfrm rot="16200000">
            <a:off x="1784683" y="3334171"/>
            <a:ext cx="1358065" cy="507831"/>
          </a:xfrm>
          <a:prstGeom prst="rect">
            <a:avLst/>
          </a:prstGeom>
          <a:noFill/>
          <a:ln w="12700">
            <a:noFill/>
            <a:miter lim="800000"/>
            <a:headEnd/>
            <a:tailEnd/>
          </a:ln>
          <a:effectLst/>
        </p:spPr>
        <p:txBody>
          <a:bodyPr wrap="none">
            <a:prstTxWarp prst="textNoShape">
              <a:avLst/>
            </a:prstTxWarp>
            <a:spAutoFit/>
          </a:bodyPr>
          <a:lstStyle/>
          <a:p>
            <a:pPr algn="ctr"/>
            <a:r>
              <a:rPr lang="en-US" sz="2700" b="1" dirty="0">
                <a:solidFill>
                  <a:srgbClr val="D8E156"/>
                </a:solidFill>
                <a:latin typeface="18 VAG Rounded Bold   07390"/>
                <a:cs typeface="Corbel"/>
              </a:rPr>
              <a:t>RISC-V</a:t>
            </a:r>
          </a:p>
        </p:txBody>
      </p:sp>
      <p:sp>
        <p:nvSpPr>
          <p:cNvPr id="1961991" name="Rectangle 7"/>
          <p:cNvSpPr>
            <a:spLocks noChangeArrowheads="1"/>
          </p:cNvSpPr>
          <p:nvPr/>
        </p:nvSpPr>
        <p:spPr bwMode="auto">
          <a:xfrm>
            <a:off x="4725335" y="2800350"/>
            <a:ext cx="4343400" cy="1323439"/>
          </a:xfrm>
          <a:prstGeom prst="rect">
            <a:avLst/>
          </a:prstGeom>
          <a:noFill/>
          <a:ln w="9525">
            <a:noFill/>
            <a:miter lim="800000"/>
            <a:headEnd/>
            <a:tailEnd/>
          </a:ln>
          <a:effectLst/>
        </p:spPr>
        <p:txBody>
          <a:bodyPr wrap="square">
            <a:prstTxWarp prst="textNoShape">
              <a:avLst/>
            </a:prstTxWarp>
            <a:spAutoFit/>
          </a:bodyPr>
          <a:lstStyle/>
          <a:p>
            <a:r>
              <a:rPr lang="en-US" sz="2000" dirty="0">
                <a:solidFill>
                  <a:schemeClr val="tx1"/>
                </a:solidFill>
                <a:latin typeface="VAGRundschriftDLig"/>
                <a:cs typeface="Corbel"/>
              </a:rPr>
              <a:t>In RISC-V, all instructions are 4 bytes, and stored in memory just like data. </a:t>
            </a:r>
            <a:br>
              <a:rPr lang="en-US" sz="2000" dirty="0">
                <a:solidFill>
                  <a:schemeClr val="tx1"/>
                </a:solidFill>
                <a:latin typeface="VAGRundschriftDLig"/>
                <a:cs typeface="Corbel"/>
              </a:rPr>
            </a:br>
            <a:r>
              <a:rPr lang="en-US" sz="2000" dirty="0">
                <a:solidFill>
                  <a:schemeClr val="tx1"/>
                </a:solidFill>
                <a:latin typeface="VAGRundschriftDLig"/>
                <a:cs typeface="Corbel"/>
              </a:rPr>
              <a:t>So, here we show the addresses of where the programs are stored.</a:t>
            </a:r>
          </a:p>
        </p:txBody>
      </p:sp>
      <p:sp>
        <p:nvSpPr>
          <p:cNvPr id="1961992" name="AutoShape 8"/>
          <p:cNvSpPr>
            <a:spLocks noChangeArrowheads="1"/>
          </p:cNvSpPr>
          <p:nvPr/>
        </p:nvSpPr>
        <p:spPr bwMode="auto">
          <a:xfrm>
            <a:off x="4267200" y="2606940"/>
            <a:ext cx="381000" cy="1699558"/>
          </a:xfrm>
          <a:prstGeom prst="leftArrow">
            <a:avLst>
              <a:gd name="adj1" fmla="val 48574"/>
              <a:gd name="adj2" fmla="val 53009"/>
            </a:avLst>
          </a:prstGeom>
          <a:solidFill>
            <a:srgbClr val="D5C8CE"/>
          </a:solidFill>
          <a:ln w="9525">
            <a:solidFill>
              <a:schemeClr val="tx1"/>
            </a:solidFill>
            <a:miter lim="800000"/>
            <a:headEnd/>
            <a:tailEnd/>
          </a:ln>
          <a:effectLst/>
        </p:spPr>
        <p:txBody>
          <a:bodyPr wrap="none" anchor="ctr">
            <a:prstTxWarp prst="textNoShape">
              <a:avLst/>
            </a:prstTxWarp>
          </a:bodyPr>
          <a:lstStyle/>
          <a:p>
            <a:endParaRPr lang="en-US" sz="5600"/>
          </a:p>
        </p:txBody>
      </p:sp>
    </p:spTree>
    <p:extLst>
      <p:ext uri="{BB962C8B-B14F-4D97-AF65-F5344CB8AC3E}">
        <p14:creationId xmlns:p14="http://schemas.microsoft.com/office/powerpoint/2010/main" val="420361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035" name="Rectangle 3"/>
          <p:cNvSpPr>
            <a:spLocks noGrp="1" noChangeArrowheads="1"/>
          </p:cNvSpPr>
          <p:nvPr>
            <p:ph idx="1"/>
          </p:nvPr>
        </p:nvSpPr>
        <p:spPr>
          <a:xfrm>
            <a:off x="2209800" y="604837"/>
            <a:ext cx="6629400" cy="4252913"/>
          </a:xfrm>
        </p:spPr>
        <p:txBody>
          <a:bodyPr>
            <a:noAutofit/>
          </a:bodyPr>
          <a:lstStyle/>
          <a:p>
            <a:pPr>
              <a:buFont typeface="Times" pitchFamily="-65" charset="0"/>
              <a:buNone/>
            </a:pPr>
            <a:r>
              <a:rPr lang="en-US" sz="2000" dirty="0">
                <a:latin typeface="Courier"/>
                <a:cs typeface="Courier"/>
              </a:rPr>
              <a:t> </a:t>
            </a:r>
            <a:r>
              <a:rPr lang="en-US" sz="2000" b="1" dirty="0">
                <a:solidFill>
                  <a:srgbClr val="FFC000"/>
                </a:solidFill>
                <a:latin typeface="Courier"/>
                <a:cs typeface="Courier"/>
              </a:rPr>
              <a:t>... 		sum(</a:t>
            </a:r>
            <a:r>
              <a:rPr lang="en-US" sz="2000" b="1" dirty="0" err="1">
                <a:solidFill>
                  <a:srgbClr val="FFC000"/>
                </a:solidFill>
                <a:latin typeface="Courier"/>
                <a:cs typeface="Courier"/>
              </a:rPr>
              <a:t>a,b</a:t>
            </a:r>
            <a:r>
              <a:rPr lang="en-US" sz="2000" b="1" dirty="0">
                <a:solidFill>
                  <a:srgbClr val="FFC000"/>
                </a:solidFill>
                <a:latin typeface="Courier"/>
                <a:cs typeface="Courier"/>
              </a:rPr>
              <a:t>);... /* a,b:s0,s1 */</a:t>
            </a:r>
            <a:br>
              <a:rPr lang="en-US" sz="2000" b="1" dirty="0">
                <a:solidFill>
                  <a:srgbClr val="FFC000"/>
                </a:solidFill>
                <a:latin typeface="Courier"/>
                <a:cs typeface="Courier"/>
              </a:rPr>
            </a:br>
            <a:r>
              <a:rPr lang="en-US" sz="2000" b="1" dirty="0">
                <a:solidFill>
                  <a:srgbClr val="FFC000"/>
                </a:solidFill>
                <a:latin typeface="Courier"/>
                <a:cs typeface="Courier"/>
              </a:rPr>
              <a:t>	}</a:t>
            </a:r>
            <a:br>
              <a:rPr lang="en-US" sz="2000" b="1" dirty="0">
                <a:solidFill>
                  <a:srgbClr val="FFC000"/>
                </a:solidFill>
                <a:latin typeface="Courier"/>
                <a:cs typeface="Courier"/>
              </a:rPr>
            </a:br>
            <a:r>
              <a:rPr lang="en-US" sz="2000" b="1" dirty="0">
                <a:solidFill>
                  <a:srgbClr val="FFC000"/>
                </a:solidFill>
                <a:latin typeface="Courier"/>
                <a:cs typeface="Courier"/>
              </a:rPr>
              <a:t>	int sum(int x, int y) {</a:t>
            </a:r>
            <a:br>
              <a:rPr lang="en-US" sz="2000" b="1" dirty="0">
                <a:solidFill>
                  <a:srgbClr val="FFC000"/>
                </a:solidFill>
                <a:latin typeface="Courier"/>
                <a:cs typeface="Courier"/>
              </a:rPr>
            </a:br>
            <a:r>
              <a:rPr lang="en-US" sz="2000" b="1" dirty="0">
                <a:solidFill>
                  <a:srgbClr val="FFC000"/>
                </a:solidFill>
                <a:latin typeface="Courier"/>
                <a:cs typeface="Courier"/>
              </a:rPr>
              <a:t>		return </a:t>
            </a:r>
            <a:r>
              <a:rPr lang="en-US" sz="2000" b="1" dirty="0" err="1">
                <a:solidFill>
                  <a:srgbClr val="FFC000"/>
                </a:solidFill>
                <a:latin typeface="Courier"/>
                <a:cs typeface="Courier"/>
              </a:rPr>
              <a:t>x+y</a:t>
            </a:r>
            <a:r>
              <a:rPr lang="en-US" sz="2000" b="1" dirty="0">
                <a:solidFill>
                  <a:srgbClr val="FFC000"/>
                </a:solidFill>
                <a:latin typeface="Courier"/>
                <a:cs typeface="Courier"/>
              </a:rPr>
              <a:t>;</a:t>
            </a:r>
            <a:br>
              <a:rPr lang="en-US" sz="2000" b="1" dirty="0">
                <a:solidFill>
                  <a:srgbClr val="FFC000"/>
                </a:solidFill>
                <a:latin typeface="Courier"/>
                <a:cs typeface="Courier"/>
              </a:rPr>
            </a:br>
            <a:r>
              <a:rPr lang="en-US" sz="2000" b="1" dirty="0">
                <a:solidFill>
                  <a:srgbClr val="FFC000"/>
                </a:solidFill>
                <a:latin typeface="Courier"/>
                <a:cs typeface="Courier"/>
              </a:rPr>
              <a:t>	}</a:t>
            </a:r>
          </a:p>
          <a:p>
            <a:pPr>
              <a:buFont typeface="Times" pitchFamily="-65" charset="0"/>
              <a:buNone/>
            </a:pPr>
            <a:r>
              <a:rPr lang="en-US" sz="2000" b="1" dirty="0">
                <a:latin typeface="Courier"/>
                <a:cs typeface="Courier"/>
              </a:rPr>
              <a:t> </a:t>
            </a:r>
            <a:r>
              <a:rPr lang="en-US" sz="2000" b="1" dirty="0">
                <a:solidFill>
                  <a:srgbClr val="FFC000"/>
                </a:solidFill>
                <a:latin typeface="Courier"/>
                <a:cs typeface="Courier"/>
              </a:rPr>
              <a:t>address (shown in decimal)</a:t>
            </a:r>
            <a:br>
              <a:rPr lang="en-US" sz="2000" b="1" dirty="0">
                <a:solidFill>
                  <a:srgbClr val="FFC000"/>
                </a:solidFill>
                <a:latin typeface="Courier"/>
                <a:cs typeface="Courier"/>
              </a:rPr>
            </a:br>
            <a:r>
              <a:rPr lang="en-US" sz="2000" b="1" dirty="0">
                <a:solidFill>
                  <a:srgbClr val="FFC000"/>
                </a:solidFill>
                <a:latin typeface="Courier"/>
                <a:cs typeface="Courier"/>
              </a:rPr>
              <a:t>	1000 mv a0,s0		</a:t>
            </a:r>
            <a:r>
              <a:rPr lang="en-US" sz="2000" b="1" i="1" dirty="0">
                <a:solidFill>
                  <a:srgbClr val="D5C8CE"/>
                </a:solidFill>
                <a:latin typeface="Courier"/>
                <a:cs typeface="Courier"/>
              </a:rPr>
              <a:t># x = a</a:t>
            </a:r>
            <a:br>
              <a:rPr lang="en-US" sz="2000" b="1" dirty="0">
                <a:solidFill>
                  <a:srgbClr val="D5C8CE"/>
                </a:solidFill>
                <a:latin typeface="Courier"/>
                <a:cs typeface="Courier"/>
              </a:rPr>
            </a:br>
            <a:r>
              <a:rPr lang="en-US" sz="2000" b="1" dirty="0">
                <a:solidFill>
                  <a:srgbClr val="FFC000"/>
                </a:solidFill>
                <a:latin typeface="Courier"/>
                <a:cs typeface="Courier"/>
              </a:rPr>
              <a:t>	1004 mv a1,s1		</a:t>
            </a:r>
            <a:r>
              <a:rPr lang="en-US" sz="2000" b="1" i="1" dirty="0">
                <a:solidFill>
                  <a:srgbClr val="D5C8CE"/>
                </a:solidFill>
                <a:latin typeface="Courier"/>
                <a:cs typeface="Courier"/>
              </a:rPr>
              <a:t># y = b</a:t>
            </a:r>
            <a:r>
              <a:rPr lang="en-US" sz="2000" b="1" dirty="0">
                <a:solidFill>
                  <a:srgbClr val="D5C8CE"/>
                </a:solidFill>
                <a:latin typeface="Courier"/>
                <a:cs typeface="Courier"/>
              </a:rPr>
              <a:t> </a:t>
            </a:r>
            <a:br>
              <a:rPr lang="en-US" sz="2000" b="1" dirty="0">
                <a:solidFill>
                  <a:srgbClr val="FFC000"/>
                </a:solidFill>
                <a:latin typeface="Courier"/>
                <a:cs typeface="Courier"/>
              </a:rPr>
            </a:br>
            <a:r>
              <a:rPr lang="en-US" sz="2000" b="1" dirty="0">
                <a:solidFill>
                  <a:srgbClr val="FFC000"/>
                </a:solidFill>
                <a:latin typeface="Courier"/>
                <a:cs typeface="Courier"/>
              </a:rPr>
              <a:t>	1008 </a:t>
            </a:r>
            <a:r>
              <a:rPr lang="en-US" sz="2000" b="1" dirty="0" err="1">
                <a:solidFill>
                  <a:srgbClr val="FFC000"/>
                </a:solidFill>
                <a:latin typeface="Courier"/>
                <a:cs typeface="Courier"/>
              </a:rPr>
              <a:t>addi</a:t>
            </a:r>
            <a:r>
              <a:rPr lang="en-US" sz="2000" b="1" dirty="0">
                <a:solidFill>
                  <a:srgbClr val="FFC000"/>
                </a:solidFill>
                <a:latin typeface="Courier"/>
                <a:cs typeface="Courier"/>
              </a:rPr>
              <a:t> ra,zero,</a:t>
            </a:r>
            <a:r>
              <a:rPr lang="en-US" sz="2000" b="1" dirty="0">
                <a:solidFill>
                  <a:srgbClr val="D8E156"/>
                </a:solidFill>
                <a:latin typeface="Courier"/>
                <a:cs typeface="Courier"/>
              </a:rPr>
              <a:t>1016</a:t>
            </a:r>
            <a:r>
              <a:rPr lang="en-US" sz="2000" b="1" dirty="0">
                <a:solidFill>
                  <a:srgbClr val="00B050"/>
                </a:solidFill>
                <a:latin typeface="Courier"/>
                <a:cs typeface="Courier"/>
              </a:rPr>
              <a:t>  </a:t>
            </a:r>
            <a:r>
              <a:rPr lang="en-US" sz="2000" b="1" i="1" dirty="0">
                <a:solidFill>
                  <a:srgbClr val="D5C8CE"/>
                </a:solidFill>
                <a:latin typeface="Courier"/>
                <a:cs typeface="Courier"/>
              </a:rPr>
              <a:t>#ra=1016</a:t>
            </a:r>
            <a:br>
              <a:rPr lang="en-US" sz="2000" b="1" dirty="0">
                <a:solidFill>
                  <a:schemeClr val="bg1">
                    <a:lumMod val="65000"/>
                  </a:schemeClr>
                </a:solidFill>
                <a:latin typeface="Courier"/>
                <a:cs typeface="Courier"/>
              </a:rPr>
            </a:br>
            <a:r>
              <a:rPr lang="en-US" sz="2000" b="1" dirty="0">
                <a:solidFill>
                  <a:schemeClr val="bg1">
                    <a:lumMod val="65000"/>
                  </a:schemeClr>
                </a:solidFill>
                <a:latin typeface="Courier"/>
                <a:cs typeface="Courier"/>
              </a:rPr>
              <a:t>	</a:t>
            </a:r>
            <a:r>
              <a:rPr lang="en-US" sz="2000" b="1" dirty="0">
                <a:solidFill>
                  <a:srgbClr val="FFC000"/>
                </a:solidFill>
                <a:latin typeface="Courier"/>
                <a:cs typeface="Courier"/>
              </a:rPr>
              <a:t>1012 j</a:t>
            </a:r>
            <a:r>
              <a:rPr lang="en-US" sz="2000" b="1" dirty="0">
                <a:latin typeface="Courier"/>
                <a:cs typeface="Courier"/>
              </a:rPr>
              <a:t>    </a:t>
            </a:r>
            <a:r>
              <a:rPr lang="en-US" sz="2000" b="1" dirty="0">
                <a:solidFill>
                  <a:srgbClr val="33F2E4"/>
                </a:solidFill>
                <a:latin typeface="Courier"/>
                <a:cs typeface="Courier"/>
              </a:rPr>
              <a:t>sum</a:t>
            </a:r>
            <a:r>
              <a:rPr lang="en-US" sz="2000" b="1" dirty="0">
                <a:latin typeface="Courier"/>
                <a:cs typeface="Courier"/>
              </a:rPr>
              <a:t> 	     </a:t>
            </a:r>
            <a:r>
              <a:rPr lang="en-US" sz="2000" b="1" i="1" dirty="0">
                <a:solidFill>
                  <a:srgbClr val="D5C8CE"/>
                </a:solidFill>
                <a:latin typeface="Courier"/>
                <a:cs typeface="Courier"/>
              </a:rPr>
              <a:t>#jump to sum</a:t>
            </a:r>
            <a:br>
              <a:rPr lang="en-US" sz="2000" b="1" dirty="0">
                <a:latin typeface="Courier"/>
                <a:cs typeface="Courier"/>
              </a:rPr>
            </a:br>
            <a:r>
              <a:rPr lang="en-US" sz="2000" b="1" dirty="0">
                <a:latin typeface="Courier"/>
                <a:cs typeface="Courier"/>
              </a:rPr>
              <a:t>	</a:t>
            </a:r>
            <a:r>
              <a:rPr lang="en-US" sz="2000" b="1" dirty="0">
                <a:solidFill>
                  <a:srgbClr val="D8E156"/>
                </a:solidFill>
                <a:latin typeface="Courier"/>
                <a:cs typeface="Courier"/>
              </a:rPr>
              <a:t>1016</a:t>
            </a:r>
            <a:r>
              <a:rPr lang="en-US" sz="2000" b="1" dirty="0">
                <a:latin typeface="Courier"/>
                <a:cs typeface="Courier"/>
              </a:rPr>
              <a:t> </a:t>
            </a:r>
            <a:r>
              <a:rPr lang="en-US" sz="2000" b="1" dirty="0">
                <a:solidFill>
                  <a:srgbClr val="FFC000"/>
                </a:solidFill>
                <a:latin typeface="Courier"/>
                <a:cs typeface="Courier"/>
              </a:rPr>
              <a:t>…</a:t>
            </a:r>
            <a:r>
              <a:rPr lang="en-US" sz="2000" b="1" dirty="0">
                <a:latin typeface="Courier"/>
                <a:cs typeface="Courier"/>
              </a:rPr>
              <a:t>		     </a:t>
            </a:r>
            <a:r>
              <a:rPr lang="en-US" sz="2000" b="1" i="1" dirty="0">
                <a:solidFill>
                  <a:srgbClr val="D5C8CE"/>
                </a:solidFill>
                <a:latin typeface="Courier"/>
                <a:cs typeface="Courier"/>
              </a:rPr>
              <a:t># next inst.</a:t>
            </a:r>
          </a:p>
          <a:p>
            <a:pPr>
              <a:spcBef>
                <a:spcPts val="0"/>
              </a:spcBef>
              <a:buFont typeface="Times" pitchFamily="-65" charset="0"/>
              <a:buNone/>
            </a:pPr>
            <a:r>
              <a:rPr lang="en-US" sz="2000" b="1" dirty="0">
                <a:latin typeface="Courier"/>
                <a:cs typeface="Courier"/>
              </a:rPr>
              <a:t>		</a:t>
            </a:r>
            <a:r>
              <a:rPr lang="en-US" sz="2000" b="1" dirty="0">
                <a:solidFill>
                  <a:srgbClr val="FFC000"/>
                </a:solidFill>
                <a:latin typeface="Courier"/>
                <a:cs typeface="Courier"/>
              </a:rPr>
              <a:t>…</a:t>
            </a:r>
            <a:br>
              <a:rPr lang="en-US" sz="2000" b="1" dirty="0">
                <a:solidFill>
                  <a:srgbClr val="FFC000"/>
                </a:solidFill>
                <a:latin typeface="Courier"/>
                <a:cs typeface="Courier"/>
              </a:rPr>
            </a:br>
            <a:r>
              <a:rPr lang="en-US" sz="2000" b="1" dirty="0">
                <a:solidFill>
                  <a:srgbClr val="FFC000"/>
                </a:solidFill>
                <a:latin typeface="Courier"/>
                <a:cs typeface="Courier"/>
              </a:rPr>
              <a:t>	2000 </a:t>
            </a:r>
            <a:r>
              <a:rPr lang="en-US" sz="2000" b="1" dirty="0">
                <a:solidFill>
                  <a:srgbClr val="33F2E4"/>
                </a:solidFill>
                <a:latin typeface="Courier"/>
                <a:cs typeface="Courier"/>
              </a:rPr>
              <a:t>sum</a:t>
            </a:r>
            <a:r>
              <a:rPr lang="en-US" sz="2000" b="1" dirty="0">
                <a:latin typeface="Courier"/>
                <a:cs typeface="Courier"/>
              </a:rPr>
              <a:t>: </a:t>
            </a:r>
            <a:r>
              <a:rPr lang="en-US" sz="2000" b="1" dirty="0">
                <a:solidFill>
                  <a:srgbClr val="FFC000"/>
                </a:solidFill>
                <a:latin typeface="Courier"/>
                <a:cs typeface="Courier"/>
              </a:rPr>
              <a:t>add a0,a0,a1</a:t>
            </a:r>
            <a:br>
              <a:rPr lang="en-US" sz="2000" b="1" dirty="0">
                <a:solidFill>
                  <a:srgbClr val="D5C8CE"/>
                </a:solidFill>
                <a:latin typeface="Courier"/>
                <a:cs typeface="Courier"/>
              </a:rPr>
            </a:br>
            <a:r>
              <a:rPr lang="en-US" sz="2000" b="1" dirty="0">
                <a:solidFill>
                  <a:srgbClr val="D5C8CE"/>
                </a:solidFill>
                <a:latin typeface="Courier"/>
                <a:cs typeface="Courier"/>
              </a:rPr>
              <a:t>	</a:t>
            </a:r>
            <a:r>
              <a:rPr lang="en-US" sz="2000" b="1" dirty="0">
                <a:solidFill>
                  <a:srgbClr val="FFC000"/>
                </a:solidFill>
                <a:latin typeface="Courier"/>
                <a:cs typeface="Courier"/>
              </a:rPr>
              <a:t>2004</a:t>
            </a:r>
            <a:r>
              <a:rPr lang="en-US" sz="2000" b="1" dirty="0">
                <a:latin typeface="Courier"/>
                <a:cs typeface="Courier"/>
              </a:rPr>
              <a:t> </a:t>
            </a:r>
            <a:r>
              <a:rPr lang="en-US" sz="2000" b="1" dirty="0" err="1">
                <a:solidFill>
                  <a:srgbClr val="C00000"/>
                </a:solidFill>
                <a:latin typeface="Courier"/>
                <a:cs typeface="Courier"/>
              </a:rPr>
              <a:t>jr</a:t>
            </a:r>
            <a:r>
              <a:rPr lang="en-US" sz="2000" b="1" dirty="0">
                <a:solidFill>
                  <a:srgbClr val="C00000"/>
                </a:solidFill>
                <a:latin typeface="Courier"/>
                <a:cs typeface="Courier"/>
              </a:rPr>
              <a:t>  </a:t>
            </a:r>
            <a:r>
              <a:rPr lang="en-US" sz="2000" b="1" dirty="0" err="1">
                <a:solidFill>
                  <a:srgbClr val="C00000"/>
                </a:solidFill>
                <a:latin typeface="Courier"/>
                <a:cs typeface="Courier"/>
              </a:rPr>
              <a:t>ra</a:t>
            </a:r>
            <a:r>
              <a:rPr lang="en-US" sz="2000" b="1" dirty="0">
                <a:solidFill>
                  <a:srgbClr val="C00000"/>
                </a:solidFill>
                <a:latin typeface="Courier"/>
                <a:cs typeface="Courier"/>
              </a:rPr>
              <a:t> </a:t>
            </a:r>
            <a:r>
              <a:rPr lang="en-US" sz="2000" b="1" i="1" dirty="0">
                <a:solidFill>
                  <a:srgbClr val="C00000"/>
                </a:solidFill>
                <a:latin typeface="Courier"/>
                <a:cs typeface="Courier"/>
              </a:rPr>
              <a:t>#new </a:t>
            </a:r>
            <a:r>
              <a:rPr lang="en-US" sz="2000" b="1" i="1" dirty="0" err="1">
                <a:solidFill>
                  <a:srgbClr val="C00000"/>
                </a:solidFill>
                <a:latin typeface="Courier"/>
                <a:cs typeface="Courier"/>
              </a:rPr>
              <a:t>instr</a:t>
            </a:r>
            <a:r>
              <a:rPr lang="en-US" sz="2000" b="1" i="1" dirty="0">
                <a:solidFill>
                  <a:srgbClr val="C00000"/>
                </a:solidFill>
                <a:latin typeface="Courier"/>
                <a:cs typeface="Courier"/>
              </a:rPr>
              <a:t>.“jump </a:t>
            </a:r>
            <a:r>
              <a:rPr lang="en-US" sz="2000" b="1" i="1" dirty="0" err="1">
                <a:solidFill>
                  <a:srgbClr val="C00000"/>
                </a:solidFill>
                <a:latin typeface="Courier"/>
                <a:cs typeface="Courier"/>
              </a:rPr>
              <a:t>reg</a:t>
            </a:r>
            <a:r>
              <a:rPr lang="en-US" sz="2000" b="1" i="1" dirty="0">
                <a:solidFill>
                  <a:srgbClr val="C00000"/>
                </a:solidFill>
                <a:latin typeface="Courier"/>
                <a:cs typeface="Courier"/>
              </a:rPr>
              <a:t>”</a:t>
            </a:r>
            <a:endParaRPr lang="en-US" sz="2000" b="1" dirty="0">
              <a:solidFill>
                <a:srgbClr val="C00000"/>
              </a:solidFill>
              <a:latin typeface="Courier"/>
              <a:cs typeface="Courier"/>
            </a:endParaRPr>
          </a:p>
        </p:txBody>
      </p:sp>
      <p:sp>
        <p:nvSpPr>
          <p:cNvPr id="1964034" name="Rectangle 2"/>
          <p:cNvSpPr>
            <a:spLocks noGrp="1" noChangeArrowheads="1"/>
          </p:cNvSpPr>
          <p:nvPr>
            <p:ph type="title"/>
          </p:nvPr>
        </p:nvSpPr>
        <p:spPr/>
        <p:txBody>
          <a:bodyPr>
            <a:noAutofit/>
          </a:bodyPr>
          <a:lstStyle/>
          <a:p>
            <a:r>
              <a:rPr lang="en-US" dirty="0"/>
              <a:t>Instruction Support for Functions (2/4)</a:t>
            </a:r>
          </a:p>
        </p:txBody>
      </p:sp>
      <p:sp>
        <p:nvSpPr>
          <p:cNvPr id="7" name="Line 4"/>
          <p:cNvSpPr>
            <a:spLocks noChangeShapeType="1"/>
          </p:cNvSpPr>
          <p:nvPr/>
        </p:nvSpPr>
        <p:spPr bwMode="auto">
          <a:xfrm>
            <a:off x="2743200" y="2252663"/>
            <a:ext cx="5791200" cy="0"/>
          </a:xfrm>
          <a:prstGeom prst="line">
            <a:avLst/>
          </a:prstGeom>
          <a:noFill/>
          <a:ln w="38100">
            <a:solidFill>
              <a:srgbClr val="D5C8CE"/>
            </a:solidFill>
            <a:round/>
            <a:headEnd/>
            <a:tailEnd/>
          </a:ln>
          <a:effectLst/>
        </p:spPr>
        <p:txBody>
          <a:bodyPr wrap="none" anchor="ctr">
            <a:prstTxWarp prst="textNoShape">
              <a:avLst/>
            </a:prstTxWarp>
          </a:bodyPr>
          <a:lstStyle/>
          <a:p>
            <a:endParaRPr lang="en-US" sz="5600">
              <a:latin typeface="Courier"/>
              <a:cs typeface="Courier"/>
            </a:endParaRPr>
          </a:p>
        </p:txBody>
      </p:sp>
      <p:sp>
        <p:nvSpPr>
          <p:cNvPr id="9" name="Text Box 5"/>
          <p:cNvSpPr txBox="1">
            <a:spLocks noChangeArrowheads="1"/>
          </p:cNvSpPr>
          <p:nvPr/>
        </p:nvSpPr>
        <p:spPr bwMode="auto">
          <a:xfrm rot="16200000">
            <a:off x="2261804" y="1262945"/>
            <a:ext cx="434734" cy="507831"/>
          </a:xfrm>
          <a:prstGeom prst="rect">
            <a:avLst/>
          </a:prstGeom>
          <a:noFill/>
          <a:ln w="12700">
            <a:noFill/>
            <a:miter lim="800000"/>
            <a:headEnd/>
            <a:tailEnd/>
          </a:ln>
          <a:effectLst/>
        </p:spPr>
        <p:txBody>
          <a:bodyPr wrap="none">
            <a:prstTxWarp prst="textNoShape">
              <a:avLst/>
            </a:prstTxWarp>
            <a:spAutoFit/>
          </a:bodyPr>
          <a:lstStyle/>
          <a:p>
            <a:r>
              <a:rPr lang="en-US" sz="2700" b="1" dirty="0">
                <a:solidFill>
                  <a:srgbClr val="D8E156"/>
                </a:solidFill>
                <a:latin typeface="18 VAG Rounded Bold   07390"/>
              </a:rPr>
              <a:t>C</a:t>
            </a:r>
          </a:p>
        </p:txBody>
      </p:sp>
      <p:sp>
        <p:nvSpPr>
          <p:cNvPr id="13" name="Text Box 6"/>
          <p:cNvSpPr txBox="1">
            <a:spLocks noChangeArrowheads="1"/>
          </p:cNvSpPr>
          <p:nvPr/>
        </p:nvSpPr>
        <p:spPr bwMode="auto">
          <a:xfrm rot="16200000">
            <a:off x="1810252" y="3334171"/>
            <a:ext cx="1358065" cy="507831"/>
          </a:xfrm>
          <a:prstGeom prst="rect">
            <a:avLst/>
          </a:prstGeom>
          <a:noFill/>
          <a:ln w="12700">
            <a:noFill/>
            <a:miter lim="800000"/>
            <a:headEnd/>
            <a:tailEnd/>
          </a:ln>
          <a:effectLst/>
        </p:spPr>
        <p:txBody>
          <a:bodyPr wrap="none">
            <a:prstTxWarp prst="textNoShape">
              <a:avLst/>
            </a:prstTxWarp>
            <a:spAutoFit/>
          </a:bodyPr>
          <a:lstStyle/>
          <a:p>
            <a:pPr algn="ctr"/>
            <a:r>
              <a:rPr lang="en-US" sz="2700" b="1" dirty="0">
                <a:solidFill>
                  <a:srgbClr val="D8E156"/>
                </a:solidFill>
                <a:latin typeface="18 VAG Rounded Bold   07390"/>
                <a:cs typeface="Corbel"/>
              </a:rPr>
              <a:t>RISC-V</a:t>
            </a:r>
          </a:p>
        </p:txBody>
      </p:sp>
    </p:spTree>
    <p:extLst>
      <p:ext uri="{BB962C8B-B14F-4D97-AF65-F5344CB8AC3E}">
        <p14:creationId xmlns:p14="http://schemas.microsoft.com/office/powerpoint/2010/main" val="78565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035" name="Rectangle 3"/>
          <p:cNvSpPr>
            <a:spLocks noGrp="1" noChangeArrowheads="1"/>
          </p:cNvSpPr>
          <p:nvPr>
            <p:ph idx="1"/>
          </p:nvPr>
        </p:nvSpPr>
        <p:spPr>
          <a:xfrm>
            <a:off x="2271464" y="666750"/>
            <a:ext cx="6629400" cy="4252913"/>
          </a:xfrm>
        </p:spPr>
        <p:txBody>
          <a:bodyPr>
            <a:noAutofit/>
          </a:bodyPr>
          <a:lstStyle/>
          <a:p>
            <a:pPr>
              <a:buFont typeface="Times" pitchFamily="-65" charset="0"/>
              <a:buNone/>
            </a:pPr>
            <a:r>
              <a:rPr lang="en-US" sz="2000" dirty="0">
                <a:latin typeface="Courier"/>
                <a:cs typeface="Courier"/>
              </a:rPr>
              <a:t> </a:t>
            </a:r>
            <a:r>
              <a:rPr lang="en-US" sz="2000" b="1" dirty="0">
                <a:solidFill>
                  <a:srgbClr val="FFC000"/>
                </a:solidFill>
                <a:latin typeface="Courier"/>
                <a:cs typeface="Courier"/>
              </a:rPr>
              <a:t>... 		sum(</a:t>
            </a:r>
            <a:r>
              <a:rPr lang="en-US" sz="2000" b="1" dirty="0" err="1">
                <a:solidFill>
                  <a:srgbClr val="FFC000"/>
                </a:solidFill>
                <a:latin typeface="Courier"/>
                <a:cs typeface="Courier"/>
              </a:rPr>
              <a:t>a,b</a:t>
            </a:r>
            <a:r>
              <a:rPr lang="en-US" sz="2000" b="1" dirty="0">
                <a:solidFill>
                  <a:srgbClr val="FFC000"/>
                </a:solidFill>
                <a:latin typeface="Courier"/>
                <a:cs typeface="Courier"/>
              </a:rPr>
              <a:t>);... /* a,b:s0,s1 */</a:t>
            </a:r>
            <a:br>
              <a:rPr lang="en-US" sz="2000" b="1" dirty="0">
                <a:solidFill>
                  <a:srgbClr val="FFC000"/>
                </a:solidFill>
                <a:latin typeface="Courier"/>
                <a:cs typeface="Courier"/>
              </a:rPr>
            </a:br>
            <a:r>
              <a:rPr lang="en-US" sz="2000" b="1" dirty="0">
                <a:solidFill>
                  <a:srgbClr val="FFC000"/>
                </a:solidFill>
                <a:latin typeface="Courier"/>
                <a:cs typeface="Courier"/>
              </a:rPr>
              <a:t>	}</a:t>
            </a:r>
            <a:br>
              <a:rPr lang="en-US" sz="2000" b="1" dirty="0">
                <a:solidFill>
                  <a:srgbClr val="FFC000"/>
                </a:solidFill>
                <a:latin typeface="Courier"/>
                <a:cs typeface="Courier"/>
              </a:rPr>
            </a:br>
            <a:r>
              <a:rPr lang="en-US" sz="2000" b="1" dirty="0">
                <a:solidFill>
                  <a:srgbClr val="FFC000"/>
                </a:solidFill>
                <a:latin typeface="Courier"/>
                <a:cs typeface="Courier"/>
              </a:rPr>
              <a:t>	int sum(int x, int y) {</a:t>
            </a:r>
            <a:br>
              <a:rPr lang="en-US" sz="2000" b="1" dirty="0">
                <a:solidFill>
                  <a:srgbClr val="FFC000"/>
                </a:solidFill>
                <a:latin typeface="Courier"/>
                <a:cs typeface="Courier"/>
              </a:rPr>
            </a:br>
            <a:r>
              <a:rPr lang="en-US" sz="2000" b="1" dirty="0">
                <a:solidFill>
                  <a:srgbClr val="FFC000"/>
                </a:solidFill>
                <a:latin typeface="Courier"/>
                <a:cs typeface="Courier"/>
              </a:rPr>
              <a:t>		return </a:t>
            </a:r>
            <a:r>
              <a:rPr lang="en-US" sz="2000" b="1" dirty="0" err="1">
                <a:solidFill>
                  <a:srgbClr val="FFC000"/>
                </a:solidFill>
                <a:latin typeface="Courier"/>
                <a:cs typeface="Courier"/>
              </a:rPr>
              <a:t>x+y</a:t>
            </a:r>
            <a:r>
              <a:rPr lang="en-US" sz="2000" b="1" dirty="0">
                <a:solidFill>
                  <a:srgbClr val="FFC000"/>
                </a:solidFill>
                <a:latin typeface="Courier"/>
                <a:cs typeface="Courier"/>
              </a:rPr>
              <a:t>;</a:t>
            </a:r>
            <a:br>
              <a:rPr lang="en-US" sz="2000" b="1" dirty="0">
                <a:solidFill>
                  <a:srgbClr val="FFC000"/>
                </a:solidFill>
                <a:latin typeface="Courier"/>
                <a:cs typeface="Courier"/>
              </a:rPr>
            </a:br>
            <a:r>
              <a:rPr lang="en-US" sz="2000" b="1" dirty="0">
                <a:solidFill>
                  <a:srgbClr val="FFC000"/>
                </a:solidFill>
                <a:latin typeface="Courier"/>
                <a:cs typeface="Courier"/>
              </a:rPr>
              <a:t>	}</a:t>
            </a:r>
          </a:p>
          <a:p>
            <a:pPr>
              <a:buFont typeface="Times" pitchFamily="-65" charset="0"/>
              <a:buNone/>
            </a:pPr>
            <a:r>
              <a:rPr lang="en-US" sz="2000" b="1" dirty="0">
                <a:latin typeface="Courier"/>
                <a:cs typeface="Courier"/>
              </a:rPr>
              <a:t> </a:t>
            </a:r>
            <a:endParaRPr lang="en-US" sz="2000" b="1" dirty="0">
              <a:solidFill>
                <a:srgbClr val="C00000"/>
              </a:solidFill>
              <a:latin typeface="Courier"/>
              <a:cs typeface="Courier"/>
            </a:endParaRPr>
          </a:p>
        </p:txBody>
      </p:sp>
      <p:sp>
        <p:nvSpPr>
          <p:cNvPr id="1964034" name="Rectangle 2"/>
          <p:cNvSpPr>
            <a:spLocks noGrp="1" noChangeArrowheads="1"/>
          </p:cNvSpPr>
          <p:nvPr>
            <p:ph type="title"/>
          </p:nvPr>
        </p:nvSpPr>
        <p:spPr/>
        <p:txBody>
          <a:bodyPr>
            <a:noAutofit/>
          </a:bodyPr>
          <a:lstStyle/>
          <a:p>
            <a:r>
              <a:rPr lang="en-US" dirty="0"/>
              <a:t>Instruction Support for Functions (3/4)</a:t>
            </a:r>
          </a:p>
        </p:txBody>
      </p:sp>
      <p:sp>
        <p:nvSpPr>
          <p:cNvPr id="7" name="Line 4"/>
          <p:cNvSpPr>
            <a:spLocks noChangeShapeType="1"/>
          </p:cNvSpPr>
          <p:nvPr/>
        </p:nvSpPr>
        <p:spPr bwMode="auto">
          <a:xfrm>
            <a:off x="2743200" y="2266950"/>
            <a:ext cx="5791200" cy="0"/>
          </a:xfrm>
          <a:prstGeom prst="line">
            <a:avLst/>
          </a:prstGeom>
          <a:noFill/>
          <a:ln w="38100">
            <a:solidFill>
              <a:srgbClr val="D5C8CE"/>
            </a:solidFill>
            <a:round/>
            <a:headEnd/>
            <a:tailEnd/>
          </a:ln>
          <a:effectLst/>
        </p:spPr>
        <p:txBody>
          <a:bodyPr wrap="none" anchor="ctr">
            <a:prstTxWarp prst="textNoShape">
              <a:avLst/>
            </a:prstTxWarp>
          </a:bodyPr>
          <a:lstStyle/>
          <a:p>
            <a:endParaRPr lang="en-US" sz="5600">
              <a:latin typeface="Courier"/>
              <a:cs typeface="Courier"/>
            </a:endParaRPr>
          </a:p>
        </p:txBody>
      </p:sp>
      <p:sp>
        <p:nvSpPr>
          <p:cNvPr id="9" name="Text Box 5"/>
          <p:cNvSpPr txBox="1">
            <a:spLocks noChangeArrowheads="1"/>
          </p:cNvSpPr>
          <p:nvPr/>
        </p:nvSpPr>
        <p:spPr bwMode="auto">
          <a:xfrm rot="16200000">
            <a:off x="2261804" y="1262945"/>
            <a:ext cx="434734" cy="507831"/>
          </a:xfrm>
          <a:prstGeom prst="rect">
            <a:avLst/>
          </a:prstGeom>
          <a:noFill/>
          <a:ln w="12700">
            <a:noFill/>
            <a:miter lim="800000"/>
            <a:headEnd/>
            <a:tailEnd/>
          </a:ln>
          <a:effectLst/>
        </p:spPr>
        <p:txBody>
          <a:bodyPr wrap="none">
            <a:prstTxWarp prst="textNoShape">
              <a:avLst/>
            </a:prstTxWarp>
            <a:spAutoFit/>
          </a:bodyPr>
          <a:lstStyle/>
          <a:p>
            <a:r>
              <a:rPr lang="en-US" sz="2700" b="1" dirty="0">
                <a:solidFill>
                  <a:srgbClr val="D8E156"/>
                </a:solidFill>
                <a:latin typeface="18 VAG Rounded Bold   07390"/>
              </a:rPr>
              <a:t>C</a:t>
            </a:r>
          </a:p>
        </p:txBody>
      </p:sp>
      <p:sp>
        <p:nvSpPr>
          <p:cNvPr id="13" name="Text Box 6"/>
          <p:cNvSpPr txBox="1">
            <a:spLocks noChangeArrowheads="1"/>
          </p:cNvSpPr>
          <p:nvPr/>
        </p:nvSpPr>
        <p:spPr bwMode="auto">
          <a:xfrm rot="16200000">
            <a:off x="1810252" y="3334171"/>
            <a:ext cx="1358065" cy="507831"/>
          </a:xfrm>
          <a:prstGeom prst="rect">
            <a:avLst/>
          </a:prstGeom>
          <a:noFill/>
          <a:ln w="12700">
            <a:noFill/>
            <a:miter lim="800000"/>
            <a:headEnd/>
            <a:tailEnd/>
          </a:ln>
          <a:effectLst/>
        </p:spPr>
        <p:txBody>
          <a:bodyPr wrap="none">
            <a:prstTxWarp prst="textNoShape">
              <a:avLst/>
            </a:prstTxWarp>
            <a:spAutoFit/>
          </a:bodyPr>
          <a:lstStyle/>
          <a:p>
            <a:pPr algn="ctr"/>
            <a:r>
              <a:rPr lang="en-US" sz="2700" b="1" dirty="0">
                <a:solidFill>
                  <a:srgbClr val="D8E156"/>
                </a:solidFill>
                <a:latin typeface="18 VAG Rounded Bold   07390"/>
                <a:cs typeface="Corbel"/>
              </a:rPr>
              <a:t>RISC-V</a:t>
            </a:r>
          </a:p>
        </p:txBody>
      </p:sp>
      <p:sp>
        <p:nvSpPr>
          <p:cNvPr id="2" name="TextBox 1"/>
          <p:cNvSpPr txBox="1"/>
          <p:nvPr/>
        </p:nvSpPr>
        <p:spPr>
          <a:xfrm>
            <a:off x="2721055" y="2413427"/>
            <a:ext cx="6553200" cy="1718099"/>
          </a:xfrm>
          <a:prstGeom prst="rect">
            <a:avLst/>
          </a:prstGeom>
          <a:noFill/>
        </p:spPr>
        <p:txBody>
          <a:bodyPr wrap="square" rtlCol="0">
            <a:spAutoFit/>
          </a:bodyPr>
          <a:lstStyle/>
          <a:p>
            <a:pPr marL="203203" indent="-203203">
              <a:lnSpc>
                <a:spcPct val="75000"/>
              </a:lnSpc>
              <a:spcBef>
                <a:spcPct val="65000"/>
              </a:spcBef>
              <a:buSzPct val="100000"/>
              <a:buFont typeface="Times" pitchFamily="-65" charset="0"/>
              <a:buChar char="•"/>
            </a:pPr>
            <a:r>
              <a:rPr lang="en-US" sz="2400" dirty="0">
                <a:solidFill>
                  <a:schemeClr val="tx1"/>
                </a:solidFill>
                <a:latin typeface="VAGRundschriftDLig"/>
                <a:cs typeface="Corbel"/>
              </a:rPr>
              <a:t>Question: Why use</a:t>
            </a:r>
            <a:r>
              <a:rPr lang="en-US" sz="2400" b="1" dirty="0">
                <a:solidFill>
                  <a:schemeClr val="tx1"/>
                </a:solidFill>
                <a:latin typeface="Courier" pitchFamily="49" charset="0"/>
                <a:cs typeface="Corbel"/>
              </a:rPr>
              <a:t> </a:t>
            </a:r>
            <a:r>
              <a:rPr lang="en-US" sz="2400" b="1" dirty="0" err="1">
                <a:solidFill>
                  <a:srgbClr val="FFC000"/>
                </a:solidFill>
                <a:latin typeface="Courier" pitchFamily="49" charset="0"/>
                <a:cs typeface="Courier"/>
              </a:rPr>
              <a:t>jr</a:t>
            </a:r>
            <a:r>
              <a:rPr lang="en-US" sz="2400" b="1" dirty="0">
                <a:solidFill>
                  <a:schemeClr val="tx1"/>
                </a:solidFill>
                <a:latin typeface="Courier" pitchFamily="49" charset="0"/>
                <a:cs typeface="Corbel"/>
              </a:rPr>
              <a:t> </a:t>
            </a:r>
            <a:r>
              <a:rPr lang="en-US" sz="2400" dirty="0">
                <a:solidFill>
                  <a:schemeClr val="tx1"/>
                </a:solidFill>
                <a:latin typeface="VAGRundschriftDLig"/>
                <a:cs typeface="Corbel"/>
              </a:rPr>
              <a:t>here? Why not use </a:t>
            </a:r>
            <a:r>
              <a:rPr lang="en-US" sz="2400" b="1" dirty="0">
                <a:solidFill>
                  <a:srgbClr val="FFC000"/>
                </a:solidFill>
                <a:latin typeface="Courier" pitchFamily="49" charset="0"/>
                <a:cs typeface="Courier"/>
              </a:rPr>
              <a:t>j</a:t>
            </a:r>
            <a:r>
              <a:rPr lang="en-US" sz="2400" dirty="0">
                <a:solidFill>
                  <a:schemeClr val="tx1"/>
                </a:solidFill>
                <a:latin typeface="+mn-lt"/>
                <a:cs typeface="Corbel"/>
              </a:rPr>
              <a:t>?</a:t>
            </a:r>
          </a:p>
          <a:p>
            <a:pPr marL="203203" indent="-203203">
              <a:lnSpc>
                <a:spcPct val="75000"/>
              </a:lnSpc>
              <a:spcBef>
                <a:spcPct val="65000"/>
              </a:spcBef>
              <a:buSzPct val="100000"/>
              <a:buFont typeface="Times" pitchFamily="-65" charset="0"/>
              <a:buChar char="•"/>
            </a:pPr>
            <a:r>
              <a:rPr lang="en-US" sz="2400" dirty="0">
                <a:solidFill>
                  <a:schemeClr val="tx1"/>
                </a:solidFill>
                <a:latin typeface="VAGRundschriftDLig"/>
                <a:cs typeface="Corbel"/>
              </a:rPr>
              <a:t>Answer: </a:t>
            </a:r>
            <a:r>
              <a:rPr lang="en-US" sz="2400" b="1" dirty="0">
                <a:solidFill>
                  <a:schemeClr val="tx2"/>
                </a:solidFill>
                <a:latin typeface="Courier" pitchFamily="49" charset="0"/>
                <a:cs typeface="Courier"/>
              </a:rPr>
              <a:t>sum</a:t>
            </a:r>
            <a:r>
              <a:rPr lang="en-US" sz="2400" dirty="0">
                <a:solidFill>
                  <a:schemeClr val="tx1"/>
                </a:solidFill>
                <a:latin typeface="+mn-lt"/>
                <a:cs typeface="Corbel"/>
              </a:rPr>
              <a:t> </a:t>
            </a:r>
            <a:r>
              <a:rPr lang="en-US" sz="2400" dirty="0">
                <a:solidFill>
                  <a:schemeClr val="tx1"/>
                </a:solidFill>
                <a:latin typeface="VAGRundschriftDLig"/>
                <a:cs typeface="Corbel"/>
              </a:rPr>
              <a:t>might be called by many places, so we can’t return to a fixed place. The calling </a:t>
            </a:r>
            <a:r>
              <a:rPr lang="en-US" sz="2400" dirty="0" err="1">
                <a:solidFill>
                  <a:schemeClr val="tx1"/>
                </a:solidFill>
                <a:latin typeface="VAGRundschriftDLig"/>
                <a:cs typeface="Corbel"/>
              </a:rPr>
              <a:t>proc</a:t>
            </a:r>
            <a:r>
              <a:rPr lang="en-US" sz="2400" dirty="0">
                <a:solidFill>
                  <a:schemeClr val="tx1"/>
                </a:solidFill>
                <a:latin typeface="VAGRundschriftDLig"/>
                <a:cs typeface="Corbel"/>
              </a:rPr>
              <a:t> to </a:t>
            </a:r>
            <a:r>
              <a:rPr lang="en-US" sz="2400" b="1" dirty="0">
                <a:solidFill>
                  <a:schemeClr val="tx2"/>
                </a:solidFill>
                <a:latin typeface="Courier"/>
                <a:cs typeface="Courier"/>
              </a:rPr>
              <a:t>sum</a:t>
            </a:r>
            <a:r>
              <a:rPr lang="en-US" sz="2400" dirty="0">
                <a:solidFill>
                  <a:schemeClr val="tx1"/>
                </a:solidFill>
                <a:latin typeface="VAGRundschriftDLig"/>
                <a:cs typeface="Corbel"/>
              </a:rPr>
              <a:t> must be able to say “return here” somehow.</a:t>
            </a:r>
            <a:endParaRPr lang="en-US" sz="2400" dirty="0">
              <a:latin typeface="VAGRundschriftDLig"/>
            </a:endParaRPr>
          </a:p>
        </p:txBody>
      </p:sp>
      <p:sp>
        <p:nvSpPr>
          <p:cNvPr id="10" name="Rectangle 3"/>
          <p:cNvSpPr txBox="1">
            <a:spLocks noChangeArrowheads="1"/>
          </p:cNvSpPr>
          <p:nvPr/>
        </p:nvSpPr>
        <p:spPr bwMode="auto">
          <a:xfrm>
            <a:off x="2286000" y="3943350"/>
            <a:ext cx="6629400" cy="990600"/>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noAutofit/>
          </a:bodyPr>
          <a:lstStyle>
            <a:lvl1pPr marL="367091" indent="-306146" algn="l" rtl="0" eaLnBrk="0" fontAlgn="base" hangingPunct="0">
              <a:spcBef>
                <a:spcPts val="625"/>
              </a:spcBef>
              <a:spcAft>
                <a:spcPct val="0"/>
              </a:spcAft>
              <a:buClr>
                <a:srgbClr val="E4DDD2"/>
              </a:buClr>
              <a:buSzPct val="95000"/>
              <a:buFont typeface="Wingdings" pitchFamily="-1" charset="2"/>
              <a:buChar char=""/>
              <a:defRPr sz="2688" kern="1200">
                <a:solidFill>
                  <a:schemeClr val="tx1"/>
                </a:solidFill>
                <a:latin typeface="VAGRundschriftD" panose="00000500000000000000" pitchFamily="50" charset="0"/>
                <a:ea typeface="ＭＳ Ｐゴシック" charset="-128"/>
                <a:cs typeface="ＭＳ Ｐゴシック" charset="-128"/>
              </a:defRPr>
            </a:lvl1pPr>
            <a:lvl2pPr marL="660481" indent="-255121" algn="l" rtl="0" eaLnBrk="0" fontAlgn="base" hangingPunct="0">
              <a:spcBef>
                <a:spcPct val="20000"/>
              </a:spcBef>
              <a:spcAft>
                <a:spcPct val="0"/>
              </a:spcAft>
              <a:buSzPct val="90000"/>
              <a:buFont typeface="Wingdings" pitchFamily="-1" charset="2"/>
              <a:buChar char=""/>
              <a:defRPr sz="2313" kern="1200">
                <a:solidFill>
                  <a:srgbClr val="C5DBC3"/>
                </a:solidFill>
                <a:latin typeface="VAGRundschriftD" panose="00000500000000000000" pitchFamily="50" charset="0"/>
                <a:ea typeface="ＭＳ Ｐゴシック" charset="-128"/>
                <a:cs typeface="+mn-cs"/>
              </a:defRPr>
            </a:lvl2pPr>
            <a:lvl3pPr marL="888673" indent="-204097" algn="l" rtl="0" eaLnBrk="0" fontAlgn="base" hangingPunct="0">
              <a:spcBef>
                <a:spcPct val="20000"/>
              </a:spcBef>
              <a:spcAft>
                <a:spcPct val="0"/>
              </a:spcAft>
              <a:buFont typeface="Wingdings 2" pitchFamily="-1" charset="2"/>
              <a:buChar char=""/>
              <a:defRPr sz="2125" kern="1200">
                <a:solidFill>
                  <a:srgbClr val="00BEE2"/>
                </a:solidFill>
                <a:latin typeface="VAGRundschriftD" panose="00000500000000000000" pitchFamily="50" charset="0"/>
                <a:ea typeface="ＭＳ Ｐゴシック" charset="-128"/>
                <a:cs typeface="+mn-cs"/>
              </a:defRPr>
            </a:lvl3pPr>
            <a:lvl4pPr marL="1264171" indent="-342900" algn="l" rtl="0" eaLnBrk="0" fontAlgn="base" hangingPunct="0">
              <a:spcBef>
                <a:spcPct val="20000"/>
              </a:spcBef>
              <a:spcAft>
                <a:spcPct val="0"/>
              </a:spcAft>
              <a:buClr>
                <a:srgbClr val="FFC117"/>
              </a:buClr>
              <a:buFont typeface="Arial" panose="020B0604020202020204" pitchFamily="34" charset="0"/>
              <a:buChar char="•"/>
              <a:defRPr sz="1875" kern="1200">
                <a:solidFill>
                  <a:srgbClr val="FFC117"/>
                </a:solidFill>
                <a:latin typeface="VAGRundschriftD" panose="00000500000000000000" pitchFamily="50" charset="0"/>
                <a:ea typeface="ＭＳ Ｐゴシック" charset="-128"/>
                <a:cs typeface="+mn-cs"/>
              </a:defRPr>
            </a:lvl4pPr>
            <a:lvl5pPr marL="1322379" indent="-187089" algn="l" rtl="0" eaLnBrk="0" fontAlgn="base" hangingPunct="0">
              <a:spcBef>
                <a:spcPct val="20000"/>
              </a:spcBef>
              <a:spcAft>
                <a:spcPct val="0"/>
              </a:spcAft>
              <a:buClr>
                <a:srgbClr val="E4DDD2"/>
              </a:buClr>
              <a:buFont typeface="Wingdings 2" pitchFamily="-1" charset="2"/>
              <a:buChar char=""/>
              <a:defRPr sz="1813" kern="1200">
                <a:solidFill>
                  <a:srgbClr val="E4DDD2"/>
                </a:solidFill>
                <a:latin typeface="VAGRundschriftD" panose="00000500000000000000" pitchFamily="50" charset="0"/>
                <a:ea typeface="ＭＳ Ｐゴシック" charset="-128"/>
                <a:cs typeface="+mn-cs"/>
              </a:defRPr>
            </a:lvl5pPr>
            <a:lvl6pPr marL="1526645" indent="-187769" algn="l" rtl="0" eaLnBrk="1" latinLnBrk="0" hangingPunct="1">
              <a:spcBef>
                <a:spcPct val="20000"/>
              </a:spcBef>
              <a:buClr>
                <a:schemeClr val="accent3"/>
              </a:buClr>
              <a:buFont typeface="Wingdings 2"/>
              <a:buChar char=""/>
              <a:defRPr kumimoji="0" sz="1625" kern="1200">
                <a:solidFill>
                  <a:schemeClr val="tx1"/>
                </a:solidFill>
                <a:latin typeface="+mn-lt"/>
                <a:ea typeface="+mn-ea"/>
                <a:cs typeface="+mn-cs"/>
              </a:defRPr>
            </a:lvl6pPr>
            <a:lvl7pPr marL="1698086"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7pPr>
            <a:lvl8pPr marL="1869528"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8pPr>
            <a:lvl9pPr marL="2040969"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9pPr>
          </a:lstStyle>
          <a:p>
            <a:pPr>
              <a:buFont typeface="Times" pitchFamily="-65" charset="0"/>
              <a:buNone/>
            </a:pPr>
            <a:r>
              <a:rPr lang="en-US" sz="2000" b="1" dirty="0">
                <a:latin typeface="Courier"/>
                <a:cs typeface="Courier"/>
              </a:rPr>
              <a:t>		</a:t>
            </a:r>
            <a:r>
              <a:rPr lang="en-US" sz="2000" b="1" dirty="0">
                <a:solidFill>
                  <a:srgbClr val="FFC000"/>
                </a:solidFill>
                <a:latin typeface="Courier"/>
                <a:cs typeface="Courier"/>
              </a:rPr>
              <a:t>…</a:t>
            </a:r>
            <a:br>
              <a:rPr lang="en-US" sz="2000" b="1" dirty="0">
                <a:solidFill>
                  <a:srgbClr val="FFC000"/>
                </a:solidFill>
                <a:latin typeface="Courier"/>
                <a:cs typeface="Courier"/>
              </a:rPr>
            </a:br>
            <a:r>
              <a:rPr lang="en-US" sz="2000" b="1" dirty="0">
                <a:solidFill>
                  <a:srgbClr val="FFC000"/>
                </a:solidFill>
                <a:latin typeface="Courier"/>
                <a:cs typeface="Courier"/>
              </a:rPr>
              <a:t>	2000 </a:t>
            </a:r>
            <a:r>
              <a:rPr lang="en-US" sz="2000" b="1" dirty="0">
                <a:solidFill>
                  <a:srgbClr val="33F2E4"/>
                </a:solidFill>
                <a:latin typeface="Courier"/>
                <a:cs typeface="Courier"/>
              </a:rPr>
              <a:t>sum</a:t>
            </a:r>
            <a:r>
              <a:rPr lang="en-US" sz="2000" b="1" dirty="0">
                <a:latin typeface="Courier"/>
                <a:cs typeface="Courier"/>
              </a:rPr>
              <a:t>: </a:t>
            </a:r>
            <a:r>
              <a:rPr lang="en-US" sz="2000" b="1" dirty="0">
                <a:solidFill>
                  <a:srgbClr val="D5C8CE"/>
                </a:solidFill>
                <a:latin typeface="Courier"/>
                <a:cs typeface="Courier"/>
              </a:rPr>
              <a:t>add a0,a0,a1</a:t>
            </a:r>
            <a:br>
              <a:rPr lang="en-US" sz="2000" b="1" dirty="0">
                <a:solidFill>
                  <a:srgbClr val="D5C8CE"/>
                </a:solidFill>
                <a:latin typeface="Courier"/>
                <a:cs typeface="Courier"/>
              </a:rPr>
            </a:br>
            <a:r>
              <a:rPr lang="en-US" sz="2000" b="1" dirty="0">
                <a:solidFill>
                  <a:srgbClr val="D5C8CE"/>
                </a:solidFill>
                <a:latin typeface="Courier"/>
                <a:cs typeface="Courier"/>
              </a:rPr>
              <a:t>	</a:t>
            </a:r>
            <a:r>
              <a:rPr lang="en-US" sz="2000" b="1" dirty="0">
                <a:solidFill>
                  <a:srgbClr val="FFC000"/>
                </a:solidFill>
                <a:latin typeface="Courier"/>
                <a:cs typeface="Courier"/>
              </a:rPr>
              <a:t>2004</a:t>
            </a:r>
            <a:r>
              <a:rPr lang="en-US" sz="2000" b="1" dirty="0">
                <a:latin typeface="Courier"/>
                <a:cs typeface="Courier"/>
              </a:rPr>
              <a:t> </a:t>
            </a:r>
            <a:r>
              <a:rPr lang="en-US" sz="2000" b="1" dirty="0" err="1">
                <a:solidFill>
                  <a:srgbClr val="C00000"/>
                </a:solidFill>
                <a:latin typeface="Courier"/>
                <a:cs typeface="Courier"/>
              </a:rPr>
              <a:t>jr</a:t>
            </a:r>
            <a:r>
              <a:rPr lang="en-US" sz="2000" b="1" dirty="0">
                <a:solidFill>
                  <a:srgbClr val="C00000"/>
                </a:solidFill>
                <a:latin typeface="Courier"/>
                <a:cs typeface="Courier"/>
              </a:rPr>
              <a:t>   </a:t>
            </a:r>
            <a:r>
              <a:rPr lang="en-US" sz="2000" b="1" dirty="0" err="1">
                <a:solidFill>
                  <a:srgbClr val="C00000"/>
                </a:solidFill>
                <a:latin typeface="Courier"/>
                <a:cs typeface="Courier"/>
              </a:rPr>
              <a:t>ra</a:t>
            </a:r>
            <a:r>
              <a:rPr lang="en-US" sz="2000" b="1" dirty="0">
                <a:solidFill>
                  <a:srgbClr val="C00000"/>
                </a:solidFill>
                <a:latin typeface="Courier"/>
                <a:cs typeface="Courier"/>
              </a:rPr>
              <a:t> </a:t>
            </a:r>
            <a:r>
              <a:rPr lang="en-US" sz="2000" b="1" i="1" dirty="0">
                <a:solidFill>
                  <a:srgbClr val="C00000"/>
                </a:solidFill>
                <a:latin typeface="Courier"/>
                <a:cs typeface="Courier"/>
              </a:rPr>
              <a:t>#new </a:t>
            </a:r>
            <a:r>
              <a:rPr lang="en-US" sz="2000" b="1" i="1" dirty="0" err="1">
                <a:solidFill>
                  <a:srgbClr val="C00000"/>
                </a:solidFill>
                <a:latin typeface="Courier"/>
                <a:cs typeface="Courier"/>
              </a:rPr>
              <a:t>instr</a:t>
            </a:r>
            <a:r>
              <a:rPr lang="en-US" sz="2000" b="1" i="1" dirty="0">
                <a:solidFill>
                  <a:srgbClr val="C00000"/>
                </a:solidFill>
                <a:latin typeface="Courier"/>
                <a:cs typeface="Courier"/>
              </a:rPr>
              <a:t>.“jump </a:t>
            </a:r>
            <a:r>
              <a:rPr lang="en-US" sz="2000" b="1" i="1" dirty="0" err="1">
                <a:solidFill>
                  <a:srgbClr val="C00000"/>
                </a:solidFill>
                <a:latin typeface="Courier"/>
                <a:cs typeface="Courier"/>
              </a:rPr>
              <a:t>reg</a:t>
            </a:r>
            <a:r>
              <a:rPr lang="en-US" sz="2000" b="1" i="1" dirty="0">
                <a:solidFill>
                  <a:srgbClr val="C00000"/>
                </a:solidFill>
                <a:latin typeface="Courier"/>
                <a:cs typeface="Courier"/>
              </a:rPr>
              <a:t>”</a:t>
            </a:r>
            <a:endParaRPr lang="en-US" sz="2000" b="1" dirty="0">
              <a:solidFill>
                <a:srgbClr val="C00000"/>
              </a:solidFill>
              <a:latin typeface="Courier"/>
              <a:cs typeface="Courier"/>
            </a:endParaRPr>
          </a:p>
        </p:txBody>
      </p:sp>
      <p:sp>
        <p:nvSpPr>
          <p:cNvPr id="11" name="AutoShape 9"/>
          <p:cNvSpPr>
            <a:spLocks noChangeArrowheads="1"/>
          </p:cNvSpPr>
          <p:nvPr/>
        </p:nvSpPr>
        <p:spPr bwMode="auto">
          <a:xfrm flipH="1" flipV="1">
            <a:off x="6705600" y="3937069"/>
            <a:ext cx="686364" cy="588525"/>
          </a:xfrm>
          <a:custGeom>
            <a:avLst/>
            <a:gdLst>
              <a:gd name="G0" fmla="+- 12427 0 0"/>
              <a:gd name="G1" fmla="+- 3021 0 0"/>
              <a:gd name="G2" fmla="+- 12158 0 3021"/>
              <a:gd name="G3" fmla="+- G2 0 3021"/>
              <a:gd name="G4" fmla="*/ G3 32768 32059"/>
              <a:gd name="G5" fmla="*/ G4 1 2"/>
              <a:gd name="G6" fmla="+- 21600 0 12427"/>
              <a:gd name="G7" fmla="*/ G6 3021 6079"/>
              <a:gd name="G8" fmla="+- G7 12427 0"/>
              <a:gd name="T0" fmla="*/ 12427 w 21600"/>
              <a:gd name="T1" fmla="*/ 0 h 21600"/>
              <a:gd name="T2" fmla="*/ 12427 w 21600"/>
              <a:gd name="T3" fmla="*/ 12158 h 21600"/>
              <a:gd name="T4" fmla="*/ 3126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2427" y="0"/>
                </a:lnTo>
                <a:lnTo>
                  <a:pt x="12427" y="3021"/>
                </a:lnTo>
                <a:cubicBezTo>
                  <a:pt x="5564" y="3021"/>
                  <a:pt x="0" y="7112"/>
                  <a:pt x="0" y="12158"/>
                </a:cubicBezTo>
                <a:lnTo>
                  <a:pt x="0" y="21600"/>
                </a:lnTo>
                <a:lnTo>
                  <a:pt x="6251" y="21600"/>
                </a:lnTo>
                <a:lnTo>
                  <a:pt x="6251" y="12158"/>
                </a:lnTo>
                <a:cubicBezTo>
                  <a:pt x="6251" y="10490"/>
                  <a:pt x="9016" y="9137"/>
                  <a:pt x="12427" y="9137"/>
                </a:cubicBezTo>
                <a:lnTo>
                  <a:pt x="12427" y="12158"/>
                </a:lnTo>
                <a:close/>
              </a:path>
            </a:pathLst>
          </a:custGeom>
          <a:solidFill>
            <a:schemeClr val="accent2"/>
          </a:solidFill>
          <a:ln w="9525">
            <a:solidFill>
              <a:schemeClr val="tx1"/>
            </a:solidFill>
            <a:miter lim="800000"/>
            <a:headEnd/>
            <a:tailEnd/>
          </a:ln>
          <a:effectLst/>
        </p:spPr>
        <p:txBody>
          <a:bodyPr wrap="none" anchor="ctr">
            <a:prstTxWarp prst="textNoShape">
              <a:avLst/>
            </a:prstTxWarp>
          </a:bodyPr>
          <a:lstStyle/>
          <a:p>
            <a:endParaRPr lang="en-US" sz="9956"/>
          </a:p>
        </p:txBody>
      </p:sp>
    </p:spTree>
    <p:extLst>
      <p:ext uri="{BB962C8B-B14F-4D97-AF65-F5344CB8AC3E}">
        <p14:creationId xmlns:p14="http://schemas.microsoft.com/office/powerpoint/2010/main" val="64519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Custom 1">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Custom 1">
      <a:majorFont>
        <a:latin typeface="VAGRundschriftD"/>
        <a:ea typeface=""/>
        <a:cs typeface=""/>
      </a:majorFont>
      <a:minorFont>
        <a:latin typeface="VAGRundschriftD"/>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2400" dirty="0">
            <a:latin typeface="18 VAG Rounded Thin   55390" pitchFamily="2" charset="0"/>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103843</TotalTime>
  <Pages>47</Pages>
  <Words>2891</Words>
  <Application>Microsoft Office PowerPoint</Application>
  <PresentationFormat>On-screen Show (16:9)</PresentationFormat>
  <Paragraphs>271</Paragraphs>
  <Slides>26</Slides>
  <Notes>26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26</vt:i4>
      </vt:variant>
    </vt:vector>
  </HeadingPairs>
  <TitlesOfParts>
    <vt:vector size="44" baseType="lpstr">
      <vt:lpstr>18 VAG Rounded Black   09390</vt:lpstr>
      <vt:lpstr>18 VAG ROUNDED BOLD   07390</vt:lpstr>
      <vt:lpstr>18 VAG ROUNDED BOLD   07390</vt:lpstr>
      <vt:lpstr>18 VAG ROUNDED LIGHT   02390</vt:lpstr>
      <vt:lpstr>18 VAG ROUNDED LIGHT   02390</vt:lpstr>
      <vt:lpstr>18 VAG Rounded Thin   55390</vt:lpstr>
      <vt:lpstr>Arial</vt:lpstr>
      <vt:lpstr>Calibri</vt:lpstr>
      <vt:lpstr>Corbel</vt:lpstr>
      <vt:lpstr>Courier</vt:lpstr>
      <vt:lpstr>Courier New</vt:lpstr>
      <vt:lpstr>Helvetica</vt:lpstr>
      <vt:lpstr>Times</vt:lpstr>
      <vt:lpstr>VAGRundschriftD</vt:lpstr>
      <vt:lpstr>VAGRundschriftDLig</vt:lpstr>
      <vt:lpstr>Wingdings</vt:lpstr>
      <vt:lpstr>Wingdings 2</vt:lpstr>
      <vt:lpstr>Metro</vt:lpstr>
      <vt:lpstr>PowerPoint Presentation</vt:lpstr>
      <vt:lpstr>PowerPoint Presentation</vt:lpstr>
      <vt:lpstr>RISC-V Procedures</vt:lpstr>
      <vt:lpstr>C Functions</vt:lpstr>
      <vt:lpstr>Six Fundamental Steps in Calling a Function</vt:lpstr>
      <vt:lpstr>RISC-V Function Call Conventions</vt:lpstr>
      <vt:lpstr>Instruction Support for Functions (1/4)</vt:lpstr>
      <vt:lpstr>Instruction Support for Functions (2/4)</vt:lpstr>
      <vt:lpstr>Instruction Support for Functions (3/4)</vt:lpstr>
      <vt:lpstr>Instruction Support for Functions (4/4)</vt:lpstr>
      <vt:lpstr>RISC-V Function Call Instructions</vt:lpstr>
      <vt:lpstr>Summary of Instruction Support </vt:lpstr>
      <vt:lpstr>Where Are Old Register Values Saved to Restore Them After Function Call?</vt:lpstr>
      <vt:lpstr>Stack</vt:lpstr>
      <vt:lpstr>PowerPoint Presentation</vt:lpstr>
      <vt:lpstr>Function Call Example</vt:lpstr>
      <vt:lpstr>RISC-V Code for Leaf()</vt:lpstr>
      <vt:lpstr>Stack Before, During, After Function</vt:lpstr>
      <vt:lpstr>PowerPoint Presentation</vt:lpstr>
      <vt:lpstr>What If a Function Calls a Function?  Recursive Function Calls?</vt:lpstr>
      <vt:lpstr>Nested Procedures</vt:lpstr>
      <vt:lpstr>Register Conventions (1/2)</vt:lpstr>
      <vt:lpstr>Register Conventions (2/2)</vt:lpstr>
      <vt:lpstr>RISC-V Symbolic Register Names</vt:lpstr>
      <vt:lpstr>PowerPoint Presentation</vt:lpstr>
      <vt:lpstr>And in Conclusion, the RV32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linhtran@hcmut.edu.vn</cp:lastModifiedBy>
  <cp:revision>3569</cp:revision>
  <cp:lastPrinted>2022-09-12T04:33:27Z</cp:lastPrinted>
  <dcterms:created xsi:type="dcterms:W3CDTF">2017-01-19T01:41:28Z</dcterms:created>
  <dcterms:modified xsi:type="dcterms:W3CDTF">2023-03-08T06:58:09Z</dcterms:modified>
</cp:coreProperties>
</file>